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3399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1" smtClean="0">
                <a:effectLst/>
              </a:rPr>
              <a:t>SỐ LIỆU TUYỂN DỤNG VIÊN CHỨC</a:t>
            </a:r>
            <a:endParaRPr lang="en-US" sz="1800" smtClean="0">
              <a:effectLst/>
            </a:endParaRPr>
          </a:p>
          <a:p>
            <a:pPr>
              <a:defRPr/>
            </a:pPr>
            <a:r>
              <a:rPr lang="en-US" sz="1800" b="1" smtClean="0">
                <a:effectLst/>
              </a:rPr>
              <a:t>CỦA TRƯỜNG CAO ĐẲNG LÝ TỰ TRỌNG </a:t>
            </a:r>
            <a:endParaRPr lang="en-US" sz="1800" smtClean="0">
              <a:effectLst/>
            </a:endParaRPr>
          </a:p>
          <a:p>
            <a:pPr>
              <a:defRPr/>
            </a:pPr>
            <a:r>
              <a:rPr lang="en-US" sz="1800" b="1" smtClean="0">
                <a:effectLst/>
              </a:rPr>
              <a:t>GIAI ĐOẠN 2016 - 2018</a:t>
            </a:r>
            <a:endParaRPr lang="en-US" sz="1800">
              <a:effectLst/>
            </a:endParaRPr>
          </a:p>
        </c:rich>
      </c:tx>
      <c:layout>
        <c:manualLayout>
          <c:xMode val="edge"/>
          <c:yMode val="edge"/>
          <c:x val="0.27839678186537403"/>
          <c:y val="1.27413882762506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2016-2017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Số lượng ứng viên đăng ký tuyển dụng giảng viên</c:v>
                </c:pt>
                <c:pt idx="1">
                  <c:v>Số ứng viên đến rà soát dữ liệu</c:v>
                </c:pt>
                <c:pt idx="2">
                  <c:v>Số trúng tuyển giảng viên</c:v>
                </c:pt>
                <c:pt idx="3">
                  <c:v>Số giảng viên trúng tuyển bỏ nhiệm sở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9A-4B2E-839C-14E1FC28C2E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2017-2018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Số lượng ứng viên đăng ký tuyển dụng giảng viên</c:v>
                </c:pt>
                <c:pt idx="1">
                  <c:v>Số ứng viên đến rà soát dữ liệu</c:v>
                </c:pt>
                <c:pt idx="2">
                  <c:v>Số trúng tuyển giảng viên</c:v>
                </c:pt>
                <c:pt idx="3">
                  <c:v>Số giảng viên trúng tuyển bỏ nhiệm sở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15</c:v>
                </c:pt>
                <c:pt idx="1">
                  <c:v>14</c:v>
                </c:pt>
                <c:pt idx="2">
                  <c:v>7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9A-4B2E-839C-14E1FC28C2E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2018-2019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Số lượng ứng viên đăng ký tuyển dụng giảng viên</c:v>
                </c:pt>
                <c:pt idx="1">
                  <c:v>Số ứng viên đến rà soát dữ liệu</c:v>
                </c:pt>
                <c:pt idx="2">
                  <c:v>Số trúng tuyển giảng viên</c:v>
                </c:pt>
                <c:pt idx="3">
                  <c:v>Số giảng viên trúng tuyển bỏ nhiệm sở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26</c:v>
                </c:pt>
                <c:pt idx="1">
                  <c:v>20</c:v>
                </c:pt>
                <c:pt idx="2">
                  <c:v>11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9A-4B2E-839C-14E1FC28C2E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519321072"/>
        <c:axId val="519322640"/>
        <c:axId val="0"/>
      </c:bar3DChart>
      <c:catAx>
        <c:axId val="519321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9322640"/>
        <c:crosses val="autoZero"/>
        <c:auto val="1"/>
        <c:lblAlgn val="ctr"/>
        <c:lblOffset val="100"/>
        <c:noMultiLvlLbl val="0"/>
      </c:catAx>
      <c:valAx>
        <c:axId val="519322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932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533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111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954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655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62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89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38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224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  <a:prstGeom prst="rect">
            <a:avLst/>
          </a:prstGeo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9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602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58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B19A59C-7B30-4438-8958-498F01D8EDE1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948070" y="878222"/>
            <a:ext cx="52611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971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38953" y="1908815"/>
            <a:ext cx="90229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MỘT SỐ KINH NGHIỆM ĐỔI MỚI </a:t>
            </a:r>
            <a:endParaRPr 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vi-V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CÔNG TÁC TUYỂN DỤNG VIÊN CHỨC</a:t>
            </a:r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vi-V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TẠI TRƯỜNG CAO ĐẲNG LÝ TỰ TRỌNG TP. </a:t>
            </a:r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HCM</a:t>
            </a:r>
            <a:endParaRPr 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65" y="145232"/>
            <a:ext cx="2326341" cy="8064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77987" y="4396240"/>
            <a:ext cx="5706035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 báo cáo: Ths. Đinh Hồng Minh</a:t>
            </a:r>
          </a:p>
          <a:p>
            <a:pPr>
              <a:lnSpc>
                <a:spcPct val="150000"/>
              </a:lnSpc>
            </a:pPr>
            <a:r>
              <a:rPr lang="en-US" sz="2000" b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 vụ: Phó Hiệu trưởng</a:t>
            </a:r>
          </a:p>
          <a:p>
            <a:pPr>
              <a:lnSpc>
                <a:spcPct val="150000"/>
              </a:lnSpc>
            </a:pPr>
            <a:r>
              <a:rPr lang="en-US" sz="2000" b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 vị: Trường Cao đẳng Lý Tự Trọng Tp.HCM</a:t>
            </a:r>
          </a:p>
        </p:txBody>
      </p:sp>
    </p:spTree>
    <p:extLst>
      <p:ext uri="{BB962C8B-B14F-4D97-AF65-F5344CB8AC3E}">
        <p14:creationId xmlns:p14="http://schemas.microsoft.com/office/powerpoint/2010/main" val="106638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G_AutoShape 107"/>
          <p:cNvSpPr>
            <a:spLocks noChangeArrowheads="1"/>
          </p:cNvSpPr>
          <p:nvPr/>
        </p:nvSpPr>
        <p:spPr bwMode="gray">
          <a:xfrm>
            <a:off x="4410299" y="3895125"/>
            <a:ext cx="3886200" cy="4035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5"/>
              </a:gs>
              <a:gs pos="50000">
                <a:schemeClr val="accent5">
                  <a:lumMod val="50000"/>
                </a:schemeClr>
              </a:gs>
              <a:gs pos="100000">
                <a:schemeClr val="accent5"/>
              </a:gs>
            </a:gsLst>
            <a:lin ang="16200000" scaled="1"/>
            <a:tileRect/>
          </a:gradFill>
          <a:ln w="19050">
            <a:solidFill>
              <a:srgbClr val="FFFFFF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(Body)"/>
            </a:endParaRPr>
          </a:p>
        </p:txBody>
      </p:sp>
      <p:sp>
        <p:nvSpPr>
          <p:cNvPr id="8" name="TG_AutoShape 108"/>
          <p:cNvSpPr>
            <a:spLocks noChangeArrowheads="1"/>
          </p:cNvSpPr>
          <p:nvPr/>
        </p:nvSpPr>
        <p:spPr bwMode="gray">
          <a:xfrm>
            <a:off x="4410299" y="2293308"/>
            <a:ext cx="3886200" cy="4035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/>
              </a:gs>
              <a:gs pos="50000">
                <a:schemeClr val="accent6">
                  <a:lumMod val="50000"/>
                </a:schemeClr>
              </a:gs>
              <a:gs pos="100000">
                <a:schemeClr val="accent6"/>
              </a:gs>
            </a:gsLst>
            <a:lin ang="16200000" scaled="1"/>
            <a:tileRect/>
          </a:gradFill>
          <a:ln w="19050">
            <a:solidFill>
              <a:srgbClr val="FFFFFF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(Body)"/>
            </a:endParaRPr>
          </a:p>
        </p:txBody>
      </p:sp>
      <p:sp>
        <p:nvSpPr>
          <p:cNvPr id="9" name="TG_AutoShape 109"/>
          <p:cNvSpPr>
            <a:spLocks noChangeArrowheads="1"/>
          </p:cNvSpPr>
          <p:nvPr/>
        </p:nvSpPr>
        <p:spPr bwMode="gray">
          <a:xfrm>
            <a:off x="1011469" y="4700011"/>
            <a:ext cx="3886200" cy="4035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50000"/>
                </a:schemeClr>
              </a:gs>
              <a:gs pos="100000">
                <a:schemeClr val="accent3"/>
              </a:gs>
            </a:gsLst>
            <a:lin ang="16200000" scaled="1"/>
            <a:tileRect/>
          </a:gradFill>
          <a:ln w="19050">
            <a:solidFill>
              <a:srgbClr val="FFFFFF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(Body)"/>
            </a:endParaRPr>
          </a:p>
        </p:txBody>
      </p:sp>
      <p:sp>
        <p:nvSpPr>
          <p:cNvPr id="10" name="TG_AutoShape 110"/>
          <p:cNvSpPr>
            <a:spLocks noChangeArrowheads="1"/>
          </p:cNvSpPr>
          <p:nvPr/>
        </p:nvSpPr>
        <p:spPr bwMode="gray">
          <a:xfrm>
            <a:off x="1008350" y="3063282"/>
            <a:ext cx="3886200" cy="4035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50000"/>
                </a:schemeClr>
              </a:gs>
              <a:gs pos="100000">
                <a:schemeClr val="accent2"/>
              </a:gs>
            </a:gsLst>
            <a:lin ang="16200000" scaled="1"/>
            <a:tileRect/>
          </a:gradFill>
          <a:ln w="19050">
            <a:solidFill>
              <a:srgbClr val="FFFFFF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(Body)"/>
            </a:endParaRPr>
          </a:p>
        </p:txBody>
      </p:sp>
      <p:sp>
        <p:nvSpPr>
          <p:cNvPr id="11" name="TG_AutoShape 111"/>
          <p:cNvSpPr>
            <a:spLocks noChangeArrowheads="1"/>
          </p:cNvSpPr>
          <p:nvPr/>
        </p:nvSpPr>
        <p:spPr bwMode="gray">
          <a:xfrm>
            <a:off x="1008350" y="1553499"/>
            <a:ext cx="3886200" cy="4035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50000"/>
                </a:schemeClr>
              </a:gs>
              <a:gs pos="100000">
                <a:schemeClr val="accent1"/>
              </a:gs>
            </a:gsLst>
            <a:lin ang="16200000" scaled="1"/>
            <a:tileRect/>
          </a:gradFill>
          <a:ln w="19050">
            <a:solidFill>
              <a:srgbClr val="FFFFFF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(Body)"/>
            </a:endParaRPr>
          </a:p>
        </p:txBody>
      </p:sp>
      <p:sp>
        <p:nvSpPr>
          <p:cNvPr id="12" name="TG_Text Box 112"/>
          <p:cNvSpPr txBox="1">
            <a:spLocks noChangeArrowheads="1"/>
          </p:cNvSpPr>
          <p:nvPr/>
        </p:nvSpPr>
        <p:spPr bwMode="gray">
          <a:xfrm>
            <a:off x="1173559" y="1560516"/>
            <a:ext cx="318759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FFFFF"/>
                </a:solidFill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02/1986</a:t>
            </a:r>
            <a:endParaRPr lang="en-US" b="1" dirty="0">
              <a:solidFill>
                <a:srgbClr val="FFFFFF"/>
              </a:solidFill>
              <a:effectLst>
                <a:glow rad="101600">
                  <a:schemeClr val="accent1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13" name="TG_Text Box 113"/>
          <p:cNvSpPr txBox="1">
            <a:spLocks noChangeArrowheads="1"/>
          </p:cNvSpPr>
          <p:nvPr/>
        </p:nvSpPr>
        <p:spPr bwMode="gray">
          <a:xfrm>
            <a:off x="1178048" y="4703853"/>
            <a:ext cx="3227387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7/2019</a:t>
            </a:r>
            <a:endParaRPr lang="en-US" b="1" dirty="0">
              <a:solidFill>
                <a:srgbClr val="FFFFFF"/>
              </a:solidFill>
              <a:effectLst>
                <a:glow rad="101600">
                  <a:schemeClr val="accent3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14" name="TG_Text Box 114"/>
          <p:cNvSpPr txBox="1">
            <a:spLocks noChangeArrowheads="1"/>
          </p:cNvSpPr>
          <p:nvPr/>
        </p:nvSpPr>
        <p:spPr bwMode="gray">
          <a:xfrm>
            <a:off x="4980392" y="3895791"/>
            <a:ext cx="315101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02/2005</a:t>
            </a:r>
            <a:endParaRPr lang="en-US" b="1" dirty="0">
              <a:solidFill>
                <a:srgbClr val="FFFFFF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15" name="TG_Text Box 115"/>
          <p:cNvSpPr txBox="1">
            <a:spLocks noChangeArrowheads="1"/>
          </p:cNvSpPr>
          <p:nvPr/>
        </p:nvSpPr>
        <p:spPr bwMode="gray">
          <a:xfrm>
            <a:off x="5012189" y="2289212"/>
            <a:ext cx="315101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FFFFF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03/1995</a:t>
            </a:r>
            <a:endParaRPr lang="en-US" b="1" dirty="0">
              <a:solidFill>
                <a:srgbClr val="FFFFFF"/>
              </a:solidFill>
              <a:effectLst>
                <a:glow rad="101600">
                  <a:schemeClr val="accent6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16" name="TG_Text Box 116"/>
          <p:cNvSpPr txBox="1">
            <a:spLocks noChangeArrowheads="1"/>
          </p:cNvSpPr>
          <p:nvPr/>
        </p:nvSpPr>
        <p:spPr bwMode="gray">
          <a:xfrm>
            <a:off x="1152704" y="3070299"/>
            <a:ext cx="3227387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FFFFF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03/1999</a:t>
            </a:r>
            <a:endParaRPr lang="en-US" b="1" dirty="0">
              <a:solidFill>
                <a:srgbClr val="FFFFFF"/>
              </a:solidFill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17" name="TG_Rectangle 53"/>
          <p:cNvSpPr/>
          <p:nvPr/>
        </p:nvSpPr>
        <p:spPr bwMode="black">
          <a:xfrm>
            <a:off x="1389349" y="2079885"/>
            <a:ext cx="29114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Arial (Body)"/>
              </a:rPr>
              <a:t>Trường Dạy nghề Trung học Lý Tự Trọng</a:t>
            </a:r>
            <a:endParaRPr lang="en-US" sz="1600" dirty="0">
              <a:latin typeface="Arial (Body)"/>
            </a:endParaRPr>
          </a:p>
        </p:txBody>
      </p:sp>
      <p:sp>
        <p:nvSpPr>
          <p:cNvPr id="18" name="TG_Rectangle 54"/>
          <p:cNvSpPr/>
          <p:nvPr/>
        </p:nvSpPr>
        <p:spPr bwMode="black">
          <a:xfrm>
            <a:off x="1376874" y="3603885"/>
            <a:ext cx="29238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Arial (Body)"/>
              </a:rPr>
              <a:t>Trường Trung học Kỹ thuật Lý Tự Trọng</a:t>
            </a:r>
            <a:endParaRPr lang="en-US" sz="1600" dirty="0">
              <a:latin typeface="Arial (Body)"/>
            </a:endParaRPr>
          </a:p>
        </p:txBody>
      </p:sp>
      <p:sp>
        <p:nvSpPr>
          <p:cNvPr id="19" name="TG_Rectangle 56"/>
          <p:cNvSpPr/>
          <p:nvPr/>
        </p:nvSpPr>
        <p:spPr bwMode="black">
          <a:xfrm>
            <a:off x="5180246" y="2782134"/>
            <a:ext cx="26017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Arial (Body)"/>
              </a:rPr>
              <a:t>Trường Trung học Nghề Lý Tự Trọng</a:t>
            </a:r>
            <a:endParaRPr lang="en-US" sz="1600" dirty="0">
              <a:latin typeface="Arial (Body)"/>
            </a:endParaRPr>
          </a:p>
        </p:txBody>
      </p:sp>
      <p:sp>
        <p:nvSpPr>
          <p:cNvPr id="20" name="TG_Rectangle 57"/>
          <p:cNvSpPr/>
          <p:nvPr/>
        </p:nvSpPr>
        <p:spPr bwMode="black">
          <a:xfrm>
            <a:off x="5180246" y="4425219"/>
            <a:ext cx="2914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Arial (Body)"/>
              </a:rPr>
              <a:t>Trường Cao đẳng Kỹ thuật </a:t>
            </a:r>
          </a:p>
          <a:p>
            <a:pPr algn="ctr"/>
            <a:r>
              <a:rPr lang="en-US" sz="1600" smtClean="0">
                <a:latin typeface="Arial (Body)"/>
              </a:rPr>
              <a:t>Lý Tự Trọng Tp.HCM</a:t>
            </a:r>
            <a:endParaRPr lang="en-US" sz="1600" dirty="0">
              <a:latin typeface="Arial (Body)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410299" y="1322294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  <a:gs pos="66000">
                <a:schemeClr val="accent1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</a:rPr>
              <a:t>1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1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22" name="Oval 21"/>
          <p:cNvSpPr/>
          <p:nvPr/>
        </p:nvSpPr>
        <p:spPr>
          <a:xfrm>
            <a:off x="4410299" y="2089067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46000">
                <a:schemeClr val="accent6">
                  <a:lumMod val="75000"/>
                </a:schemeClr>
              </a:gs>
              <a:gs pos="90000">
                <a:schemeClr val="accent6">
                  <a:lumMod val="60000"/>
                  <a:lumOff val="40000"/>
                </a:schemeClr>
              </a:gs>
              <a:gs pos="66000">
                <a:schemeClr val="accent6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2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6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4410299" y="2855840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46000">
                <a:schemeClr val="accent2">
                  <a:lumMod val="75000"/>
                </a:schemeClr>
              </a:gs>
              <a:gs pos="90000">
                <a:schemeClr val="accent2">
                  <a:lumMod val="60000"/>
                  <a:lumOff val="40000"/>
                </a:schemeClr>
              </a:gs>
              <a:gs pos="66000">
                <a:schemeClr val="accent2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3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410299" y="3659126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46000">
                <a:schemeClr val="accent5">
                  <a:lumMod val="75000"/>
                </a:schemeClr>
              </a:gs>
              <a:gs pos="90000">
                <a:schemeClr val="accent5">
                  <a:lumMod val="60000"/>
                  <a:lumOff val="40000"/>
                </a:schemeClr>
              </a:gs>
              <a:gs pos="66000">
                <a:schemeClr val="accent5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4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410299" y="4462412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46000">
                <a:schemeClr val="accent3">
                  <a:lumMod val="75000"/>
                </a:schemeClr>
              </a:gs>
              <a:gs pos="90000">
                <a:schemeClr val="accent3">
                  <a:lumMod val="60000"/>
                  <a:lumOff val="40000"/>
                </a:schemeClr>
              </a:gs>
              <a:gs pos="66000">
                <a:schemeClr val="accent3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  <a:latin typeface="Arial (Body)"/>
              </a:rPr>
              <a:t>5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lumMod val="50000"/>
                    <a:alpha val="60000"/>
                  </a:schemeClr>
                </a:glow>
              </a:effectLst>
              <a:latin typeface="Arial (Body)"/>
            </a:endParaRPr>
          </a:p>
        </p:txBody>
      </p:sp>
      <p:sp>
        <p:nvSpPr>
          <p:cNvPr id="26" name="TG_Rectangle 57"/>
          <p:cNvSpPr/>
          <p:nvPr/>
        </p:nvSpPr>
        <p:spPr bwMode="black">
          <a:xfrm>
            <a:off x="1389349" y="5196882"/>
            <a:ext cx="33305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Arial (Body)"/>
              </a:rPr>
              <a:t>Trường Cao đẳng Lý Tự Trọng Tp.HCM</a:t>
            </a:r>
            <a:endParaRPr lang="en-US" sz="1600" dirty="0">
              <a:latin typeface="Arial (Body)"/>
            </a:endParaRPr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457200" y="214326"/>
            <a:ext cx="8316684" cy="8382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smtClean="0">
                <a:solidFill>
                  <a:srgbClr val="00B050"/>
                </a:solidFill>
                <a:latin typeface="Arial (Body)"/>
                <a:cs typeface="Times New Roman" panose="02020603050405020304" pitchFamily="18" charset="0"/>
              </a:rPr>
              <a:t>TỔNG QUAN</a:t>
            </a:r>
            <a:endParaRPr lang="en-US" b="1" dirty="0">
              <a:solidFill>
                <a:srgbClr val="00B050"/>
              </a:solidFill>
              <a:latin typeface="Arial (Body)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57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14326"/>
            <a:ext cx="8316684" cy="8382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smtClean="0">
                <a:solidFill>
                  <a:srgbClr val="00B050"/>
                </a:solidFill>
                <a:latin typeface="Arial (Body)"/>
                <a:cs typeface="Times New Roman" panose="02020603050405020304" pitchFamily="18" charset="0"/>
              </a:rPr>
              <a:t>YÊU CẦU TUYỂN DỤNG</a:t>
            </a:r>
            <a:endParaRPr lang="en-US" b="1" dirty="0">
              <a:solidFill>
                <a:srgbClr val="00B050"/>
              </a:solidFill>
              <a:latin typeface="Arial (Body)"/>
              <a:cs typeface="Times New Roman" panose="02020603050405020304" pitchFamily="18" charset="0"/>
            </a:endParaRPr>
          </a:p>
        </p:txBody>
      </p:sp>
      <p:grpSp>
        <p:nvGrpSpPr>
          <p:cNvPr id="3" name="Group 8"/>
          <p:cNvGrpSpPr/>
          <p:nvPr/>
        </p:nvGrpSpPr>
        <p:grpSpPr>
          <a:xfrm>
            <a:off x="661887" y="1954186"/>
            <a:ext cx="3213144" cy="3150141"/>
            <a:chOff x="3322779" y="1801092"/>
            <a:chExt cx="3362037" cy="332516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HeroicExtremeRightFacing">
              <a:rot lat="21070254" lon="19254416" rev="1643558"/>
            </a:camera>
            <a:lightRig rig="balanced" dir="t"/>
          </a:scene3d>
        </p:grpSpPr>
        <p:sp>
          <p:nvSpPr>
            <p:cNvPr id="4" name="Oval 3"/>
            <p:cNvSpPr/>
            <p:nvPr/>
          </p:nvSpPr>
          <p:spPr>
            <a:xfrm>
              <a:off x="3897744" y="2369126"/>
              <a:ext cx="2207491" cy="219363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29000">
                  <a:srgbClr val="FFFFFF"/>
                </a:gs>
                <a:gs pos="100000">
                  <a:srgbClr val="DDDDDD"/>
                </a:gs>
              </a:gsLst>
              <a:lin ang="2700000" scaled="0"/>
            </a:gradFill>
            <a:ln>
              <a:noFill/>
            </a:ln>
            <a:effectLst/>
            <a:sp3d extrusionH="476250">
              <a:bevelT w="88900" h="889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LYTUTRONG</a:t>
              </a:r>
            </a:p>
            <a:p>
              <a:pPr algn="ctr"/>
              <a:r>
                <a:rPr lang="en-US" sz="2000" b="1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COLLEGE</a:t>
              </a:r>
              <a:endParaRPr lang="en-US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" name="Block Arc 4"/>
            <p:cNvSpPr/>
            <p:nvPr/>
          </p:nvSpPr>
          <p:spPr>
            <a:xfrm>
              <a:off x="3398979" y="1801813"/>
              <a:ext cx="3285837" cy="3296661"/>
            </a:xfrm>
            <a:prstGeom prst="blockArc">
              <a:avLst>
                <a:gd name="adj1" fmla="val 16217005"/>
                <a:gd name="adj2" fmla="val 21584598"/>
                <a:gd name="adj3" fmla="val 12055"/>
              </a:avLst>
            </a:prstGeom>
            <a:solidFill>
              <a:schemeClr val="accent5"/>
            </a:solidFill>
            <a:ln>
              <a:noFill/>
            </a:ln>
            <a:effectLst/>
            <a:sp3d extrusionH="508000" prstMaterial="plastic">
              <a:bevelT w="635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" name="Block Arc 5"/>
            <p:cNvSpPr/>
            <p:nvPr/>
          </p:nvSpPr>
          <p:spPr>
            <a:xfrm>
              <a:off x="3322779" y="1801092"/>
              <a:ext cx="3308929" cy="3288145"/>
            </a:xfrm>
            <a:prstGeom prst="blockArc">
              <a:avLst>
                <a:gd name="adj1" fmla="val 10829317"/>
                <a:gd name="adj2" fmla="val 16213061"/>
                <a:gd name="adj3" fmla="val 11633"/>
              </a:avLst>
            </a:prstGeom>
            <a:solidFill>
              <a:schemeClr val="accent6"/>
            </a:solidFill>
            <a:ln>
              <a:noFill/>
            </a:ln>
            <a:effectLst/>
            <a:sp3d extrusionH="508000" prstMaterial="plastic">
              <a:bevelT w="635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" name="Block Arc 6"/>
            <p:cNvSpPr/>
            <p:nvPr/>
          </p:nvSpPr>
          <p:spPr>
            <a:xfrm>
              <a:off x="3398979" y="1907314"/>
              <a:ext cx="3285837" cy="3218946"/>
            </a:xfrm>
            <a:prstGeom prst="blockArc">
              <a:avLst>
                <a:gd name="adj1" fmla="val 3150"/>
                <a:gd name="adj2" fmla="val 5260289"/>
                <a:gd name="adj3" fmla="val 12532"/>
              </a:avLst>
            </a:prstGeom>
            <a:solidFill>
              <a:schemeClr val="accent4"/>
            </a:solidFill>
            <a:ln>
              <a:noFill/>
            </a:ln>
            <a:effectLst/>
            <a:sp3d extrusionH="508000" prstMaterial="plastic">
              <a:bevelT w="635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Block Arc 7"/>
            <p:cNvSpPr/>
            <p:nvPr/>
          </p:nvSpPr>
          <p:spPr>
            <a:xfrm>
              <a:off x="3336634" y="1907312"/>
              <a:ext cx="3313548" cy="3218870"/>
            </a:xfrm>
            <a:prstGeom prst="blockArc">
              <a:avLst>
                <a:gd name="adj1" fmla="val 5343225"/>
                <a:gd name="adj2" fmla="val 10817471"/>
                <a:gd name="adj3" fmla="val 12420"/>
              </a:avLst>
            </a:prstGeom>
            <a:solidFill>
              <a:schemeClr val="accent2"/>
            </a:solidFill>
            <a:ln>
              <a:noFill/>
            </a:ln>
            <a:effectLst/>
            <a:sp3d extrusionH="508000" prstMaterial="plastic">
              <a:bevelT w="635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3805227" y="1544928"/>
            <a:ext cx="47202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b="1" kern="0">
                <a:solidFill>
                  <a:schemeClr val="accent2">
                    <a:lumMod val="60000"/>
                    <a:lumOff val="40000"/>
                  </a:schemeClr>
                </a:solidFill>
              </a:rPr>
              <a:t>Bồi dưỡng và phát triển nhiều giảng viên đầu đàn, nhiều kinh nghiệm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uLnTx/>
              <a:uFillTx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68714" y="2630948"/>
            <a:ext cx="50051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000" b="1" kern="0">
                <a:solidFill>
                  <a:schemeClr val="accent2">
                    <a:lumMod val="60000"/>
                    <a:lumOff val="40000"/>
                  </a:schemeClr>
                </a:solidFill>
              </a:rPr>
              <a:t>Ưu tiên ứng viên có trình độ chuyên môn tốt</a:t>
            </a:r>
            <a:endParaRPr lang="en-US" sz="2000" b="1" kern="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1" name="Shape 20"/>
          <p:cNvCxnSpPr>
            <a:endCxn id="10" idx="1"/>
          </p:cNvCxnSpPr>
          <p:nvPr/>
        </p:nvCxnSpPr>
        <p:spPr>
          <a:xfrm>
            <a:off x="2836585" y="2830182"/>
            <a:ext cx="932129" cy="821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768713" y="3834344"/>
            <a:ext cx="51332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>
                <a:solidFill>
                  <a:schemeClr val="accent2">
                    <a:lumMod val="60000"/>
                    <a:lumOff val="40000"/>
                  </a:schemeClr>
                </a:solidFill>
              </a:rPr>
              <a:t>Có thời gian làm việc thực tế tại doanh nghiệp</a:t>
            </a:r>
            <a:endParaRPr lang="en-US" sz="2000" b="1" kern="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68714" y="4958804"/>
            <a:ext cx="51332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uLnTx/>
                <a:uFillTx/>
              </a:rPr>
              <a:t>Có</a:t>
            </a:r>
            <a:r>
              <a:rPr kumimoji="0" lang="en-US" sz="2000" b="1" i="0" u="none" strike="noStrike" kern="0" cap="none" spc="0" normalizeH="0" noProof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uLnTx/>
                <a:uFillTx/>
              </a:rPr>
              <a:t> kỹ năng, phương pháp sư phạm dạy nghề, có trách nhiệm và thái độ làm việc tích cực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uLnTx/>
              <a:uFillTx/>
            </a:endParaRPr>
          </a:p>
        </p:txBody>
      </p:sp>
      <p:cxnSp>
        <p:nvCxnSpPr>
          <p:cNvPr id="14" name="Shape 20"/>
          <p:cNvCxnSpPr>
            <a:endCxn id="13" idx="1"/>
          </p:cNvCxnSpPr>
          <p:nvPr/>
        </p:nvCxnSpPr>
        <p:spPr>
          <a:xfrm>
            <a:off x="2280581" y="4914714"/>
            <a:ext cx="1488133" cy="398033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400726" y="1592063"/>
            <a:ext cx="33622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2713" indent="-112713"/>
            <a:r>
              <a:rPr lang="en-US" sz="1600" smtClean="0">
                <a:cs typeface="Arial" pitchFamily="34" charset="0"/>
              </a:rPr>
              <a:t>:</a:t>
            </a:r>
            <a:endParaRPr lang="en-US" sz="1600" dirty="0"/>
          </a:p>
        </p:txBody>
      </p:sp>
      <p:cxnSp>
        <p:nvCxnSpPr>
          <p:cNvPr id="16" name="Elbow Connector 15"/>
          <p:cNvCxnSpPr>
            <a:stCxn id="9" idx="1"/>
          </p:cNvCxnSpPr>
          <p:nvPr/>
        </p:nvCxnSpPr>
        <p:spPr>
          <a:xfrm rot="10800000" flipV="1">
            <a:off x="1212825" y="1937828"/>
            <a:ext cx="2592403" cy="593169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2" idx="1"/>
          </p:cNvCxnSpPr>
          <p:nvPr/>
        </p:nvCxnSpPr>
        <p:spPr>
          <a:xfrm flipH="1">
            <a:off x="3312631" y="4034399"/>
            <a:ext cx="456082" cy="4106"/>
          </a:xfrm>
          <a:prstGeom prst="line">
            <a:avLst/>
          </a:prstGeom>
          <a:ln w="19050"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5456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14326"/>
            <a:ext cx="8316684" cy="8382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smtClean="0">
                <a:solidFill>
                  <a:srgbClr val="00B050"/>
                </a:solidFill>
                <a:latin typeface="Arial (Body)"/>
                <a:cs typeface="Times New Roman" panose="02020603050405020304" pitchFamily="18" charset="0"/>
              </a:rPr>
              <a:t>THUẬN LỢI TRONG TUYỂN DỤNG</a:t>
            </a:r>
            <a:endParaRPr lang="en-US" b="1" dirty="0">
              <a:solidFill>
                <a:srgbClr val="00B050"/>
              </a:solidFill>
              <a:latin typeface="Arial (Body)"/>
              <a:cs typeface="Times New Roman" panose="02020603050405020304" pitchFamily="18" charset="0"/>
            </a:endParaRPr>
          </a:p>
        </p:txBody>
      </p:sp>
      <p:sp>
        <p:nvSpPr>
          <p:cNvPr id="99" name="Rounded Rectangle 98"/>
          <p:cNvSpPr/>
          <p:nvPr/>
        </p:nvSpPr>
        <p:spPr bwMode="ltGray">
          <a:xfrm flipV="1">
            <a:off x="266760" y="3904129"/>
            <a:ext cx="2074749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100000">
                <a:srgbClr val="E9A937">
                  <a:alpha val="40000"/>
                </a:srgbClr>
              </a:gs>
            </a:gsLst>
            <a:lin ang="5400000" scaled="1"/>
            <a:tileRect/>
          </a:gradFill>
          <a:ln w="28575" cap="flat" cmpd="sng" algn="ctr">
            <a:gradFill>
              <a:gsLst>
                <a:gs pos="0">
                  <a:srgbClr val="E9A937">
                    <a:alpha val="0"/>
                  </a:srgbClr>
                </a:gs>
                <a:gs pos="50000">
                  <a:srgbClr val="E9A937">
                    <a:lumMod val="60000"/>
                    <a:lumOff val="40000"/>
                    <a:alpha val="40000"/>
                  </a:srgbClr>
                </a:gs>
                <a:gs pos="100000">
                  <a:srgbClr val="E9A937"/>
                </a:gs>
              </a:gsLst>
              <a:lin ang="5400000" scaled="0"/>
            </a:gra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2" name="Rounded Rectangle 101"/>
          <p:cNvSpPr/>
          <p:nvPr/>
        </p:nvSpPr>
        <p:spPr bwMode="gray">
          <a:xfrm>
            <a:off x="521905" y="3096476"/>
            <a:ext cx="1628941" cy="420472"/>
          </a:xfrm>
          <a:prstGeom prst="roundRect">
            <a:avLst>
              <a:gd name="adj" fmla="val 50000"/>
            </a:avLst>
          </a:prstGeom>
          <a:solidFill>
            <a:srgbClr val="A7C43C">
              <a:lumMod val="75000"/>
            </a:srgbClr>
          </a:solidFill>
          <a:ln w="31750" cap="flat" cmpd="sng" algn="ctr">
            <a:gradFill>
              <a:gsLst>
                <a:gs pos="0">
                  <a:srgbClr val="A7C43C">
                    <a:tint val="66000"/>
                    <a:satMod val="160000"/>
                  </a:srgbClr>
                </a:gs>
                <a:gs pos="50000">
                  <a:srgbClr val="A7C43C">
                    <a:tint val="44500"/>
                    <a:satMod val="160000"/>
                  </a:srgbClr>
                </a:gs>
                <a:gs pos="100000">
                  <a:srgbClr val="A7C43C">
                    <a:tint val="23500"/>
                    <a:satMod val="160000"/>
                  </a:srgbClr>
                </a:gs>
              </a:gsLst>
              <a:lin ang="5400000" scaled="0"/>
            </a:gra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>
                  <a:glow rad="63500">
                    <a:srgbClr val="A7C43C">
                      <a:lumMod val="50000"/>
                      <a:alpha val="40000"/>
                    </a:srgbClr>
                  </a:glow>
                </a:effectLst>
                <a:uLnTx/>
                <a:uFillTx/>
                <a:latin typeface="Arial"/>
                <a:ea typeface="+mn-ea"/>
                <a:cs typeface="+mn-cs"/>
              </a:rPr>
              <a:t>1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effectLst>
                <a:glow rad="63500">
                  <a:srgbClr val="A7C43C">
                    <a:lumMod val="50000"/>
                    <a:alpha val="4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3" name="Rounded Rectangle 102"/>
          <p:cNvSpPr/>
          <p:nvPr/>
        </p:nvSpPr>
        <p:spPr bwMode="gray">
          <a:xfrm>
            <a:off x="2871355" y="3096476"/>
            <a:ext cx="1628941" cy="420472"/>
          </a:xfrm>
          <a:prstGeom prst="roundRect">
            <a:avLst>
              <a:gd name="adj" fmla="val 50000"/>
            </a:avLst>
          </a:prstGeom>
          <a:solidFill>
            <a:srgbClr val="A7C43C">
              <a:lumMod val="75000"/>
            </a:srgbClr>
          </a:solidFill>
          <a:ln w="31750" cap="flat" cmpd="sng" algn="ctr">
            <a:gradFill>
              <a:gsLst>
                <a:gs pos="0">
                  <a:srgbClr val="A7C43C">
                    <a:tint val="66000"/>
                    <a:satMod val="160000"/>
                  </a:srgbClr>
                </a:gs>
                <a:gs pos="50000">
                  <a:srgbClr val="A7C43C">
                    <a:tint val="44500"/>
                    <a:satMod val="160000"/>
                  </a:srgbClr>
                </a:gs>
                <a:gs pos="100000">
                  <a:srgbClr val="A7C43C">
                    <a:tint val="23500"/>
                    <a:satMod val="160000"/>
                  </a:srgbClr>
                </a:gs>
              </a:gsLst>
              <a:lin ang="5400000" scaled="0"/>
            </a:gra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>
                  <a:glow rad="63500">
                    <a:srgbClr val="A7C43C">
                      <a:lumMod val="50000"/>
                      <a:alpha val="40000"/>
                    </a:srgbClr>
                  </a:glow>
                </a:effectLst>
                <a:uLnTx/>
                <a:uFillTx/>
                <a:latin typeface="Arial"/>
                <a:ea typeface="+mn-ea"/>
                <a:cs typeface="+mn-cs"/>
              </a:rPr>
              <a:t>2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effectLst>
                <a:glow rad="63500">
                  <a:srgbClr val="A7C43C">
                    <a:lumMod val="50000"/>
                    <a:alpha val="4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4" name="Rounded Rectangle 103"/>
          <p:cNvSpPr/>
          <p:nvPr/>
        </p:nvSpPr>
        <p:spPr bwMode="gray">
          <a:xfrm>
            <a:off x="5095119" y="3096476"/>
            <a:ext cx="1628941" cy="420472"/>
          </a:xfrm>
          <a:prstGeom prst="roundRect">
            <a:avLst>
              <a:gd name="adj" fmla="val 50000"/>
            </a:avLst>
          </a:prstGeom>
          <a:solidFill>
            <a:srgbClr val="A7C43C">
              <a:lumMod val="75000"/>
            </a:srgbClr>
          </a:solidFill>
          <a:ln w="31750" cap="flat" cmpd="sng" algn="ctr">
            <a:gradFill>
              <a:gsLst>
                <a:gs pos="0">
                  <a:srgbClr val="A7C43C">
                    <a:tint val="66000"/>
                    <a:satMod val="160000"/>
                  </a:srgbClr>
                </a:gs>
                <a:gs pos="50000">
                  <a:srgbClr val="A7C43C">
                    <a:tint val="44500"/>
                    <a:satMod val="160000"/>
                  </a:srgbClr>
                </a:gs>
                <a:gs pos="100000">
                  <a:srgbClr val="A7C43C">
                    <a:tint val="23500"/>
                    <a:satMod val="160000"/>
                  </a:srgbClr>
                </a:gs>
              </a:gsLst>
              <a:lin ang="5400000" scaled="0"/>
            </a:gra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>
                  <a:glow rad="63500">
                    <a:srgbClr val="A7C43C">
                      <a:lumMod val="50000"/>
                      <a:alpha val="40000"/>
                    </a:srgbClr>
                  </a:glow>
                </a:effectLst>
                <a:uLnTx/>
                <a:uFillTx/>
                <a:latin typeface="Arial"/>
                <a:ea typeface="+mn-ea"/>
                <a:cs typeface="+mn-cs"/>
              </a:rPr>
              <a:t>3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effectLst>
                <a:glow rad="63500">
                  <a:srgbClr val="A7C43C">
                    <a:lumMod val="50000"/>
                    <a:alpha val="4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5" name="Rounded Rectangle 104"/>
          <p:cNvSpPr/>
          <p:nvPr/>
        </p:nvSpPr>
        <p:spPr bwMode="gray">
          <a:xfrm>
            <a:off x="481752" y="3685527"/>
            <a:ext cx="1614550" cy="420472"/>
          </a:xfrm>
          <a:prstGeom prst="roundRect">
            <a:avLst>
              <a:gd name="adj" fmla="val 50000"/>
            </a:avLst>
          </a:prstGeom>
          <a:solidFill>
            <a:srgbClr val="E9A937">
              <a:lumMod val="75000"/>
            </a:srgbClr>
          </a:solidFill>
          <a:ln w="31750" cap="flat" cmpd="sng" algn="ctr">
            <a:gradFill>
              <a:gsLst>
                <a:gs pos="0">
                  <a:srgbClr val="E9A937">
                    <a:lumMod val="60000"/>
                    <a:lumOff val="40000"/>
                  </a:srgbClr>
                </a:gs>
                <a:gs pos="50000">
                  <a:srgbClr val="E9A937">
                    <a:lumMod val="40000"/>
                    <a:lumOff val="60000"/>
                  </a:srgbClr>
                </a:gs>
                <a:gs pos="100000">
                  <a:srgbClr val="E9A937">
                    <a:lumMod val="20000"/>
                    <a:lumOff val="80000"/>
                  </a:srgbClr>
                </a:gs>
              </a:gsLst>
              <a:lin ang="5400000" scaled="0"/>
            </a:gra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>
                  <a:glow rad="63500">
                    <a:srgbClr val="E9A937">
                      <a:lumMod val="50000"/>
                      <a:alpha val="40000"/>
                    </a:srgbClr>
                  </a:glow>
                </a:effectLst>
                <a:uLnTx/>
                <a:uFillTx/>
                <a:latin typeface="Arial"/>
                <a:ea typeface="+mn-ea"/>
                <a:cs typeface="+mn-cs"/>
              </a:rPr>
              <a:t>8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effectLst>
                <a:glow rad="63500">
                  <a:srgbClr val="E9A937">
                    <a:lumMod val="50000"/>
                    <a:alpha val="4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8" name="Rectangle 107"/>
          <p:cNvSpPr/>
          <p:nvPr/>
        </p:nvSpPr>
        <p:spPr bwMode="black">
          <a:xfrm>
            <a:off x="243439" y="1845545"/>
            <a:ext cx="21692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1400" smtClean="0">
                <a:latin typeface="Arial"/>
                <a:cs typeface="Arial" pitchFamily="34" charset="0"/>
              </a:rPr>
              <a:t>Được sự quan tâm, chỉ đạo sâu sát của lãnh đạo Sở Giáo dục và Đào tạo Thành phố Hồ Chí Minh</a:t>
            </a:r>
            <a:r>
              <a:rPr lang="en-US" sz="1400" smtClean="0">
                <a:latin typeface="Arial"/>
                <a:cs typeface="Arial" pitchFamily="34" charset="0"/>
              </a:rPr>
              <a:t>.</a:t>
            </a:r>
            <a:endParaRPr lang="en-US" sz="1400" dirty="0">
              <a:latin typeface="Arial"/>
            </a:endParaRPr>
          </a:p>
        </p:txBody>
      </p:sp>
      <p:sp>
        <p:nvSpPr>
          <p:cNvPr id="109" name="Rectangle 108"/>
          <p:cNvSpPr/>
          <p:nvPr/>
        </p:nvSpPr>
        <p:spPr bwMode="black">
          <a:xfrm>
            <a:off x="2458918" y="1729077"/>
            <a:ext cx="23339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1400" smtClean="0">
                <a:latin typeface="Arial"/>
                <a:cs typeface="Arial" pitchFamily="34" charset="0"/>
              </a:rPr>
              <a:t>Thực hiện nguyên tắc tập trung dân chủ đi đôi với thực hiện đầy đủ trách nhiệm cá nhân thủ trưởng</a:t>
            </a:r>
            <a:r>
              <a:rPr lang="en-US" sz="1400" smtClean="0">
                <a:latin typeface="Arial"/>
                <a:cs typeface="Arial" pitchFamily="34" charset="0"/>
              </a:rPr>
              <a:t> trong công tác quản lý sử dụng viên chức</a:t>
            </a:r>
            <a:endParaRPr lang="en-US" sz="1400" dirty="0">
              <a:latin typeface="Arial"/>
            </a:endParaRPr>
          </a:p>
        </p:txBody>
      </p:sp>
      <p:sp>
        <p:nvSpPr>
          <p:cNvPr id="110" name="Rectangle 109"/>
          <p:cNvSpPr/>
          <p:nvPr/>
        </p:nvSpPr>
        <p:spPr bwMode="black">
          <a:xfrm>
            <a:off x="4839186" y="1901023"/>
            <a:ext cx="19822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smtClean="0">
                <a:latin typeface="Arial"/>
                <a:cs typeface="Arial" pitchFamily="34" charset="0"/>
              </a:rPr>
              <a:t>Thời gian chấp thuận danh sách tuyển dụng khá nhanh.</a:t>
            </a:r>
            <a:endParaRPr lang="en-US" sz="1400" dirty="0">
              <a:latin typeface="Arial"/>
            </a:endParaRPr>
          </a:p>
        </p:txBody>
      </p:sp>
      <p:sp>
        <p:nvSpPr>
          <p:cNvPr id="111" name="Rectangle 110"/>
          <p:cNvSpPr/>
          <p:nvPr/>
        </p:nvSpPr>
        <p:spPr bwMode="black">
          <a:xfrm>
            <a:off x="203285" y="4352930"/>
            <a:ext cx="21500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smtClean="0">
                <a:latin typeface="Arial"/>
                <a:cs typeface="Arial" pitchFamily="34" charset="0"/>
              </a:rPr>
              <a:t>Thực hiện tuyển dụng nhiều đợt trong năm </a:t>
            </a:r>
            <a:r>
              <a:rPr lang="vi-VN" sz="1400" smtClean="0">
                <a:latin typeface="Arial"/>
                <a:cs typeface="Arial" pitchFamily="34" charset="0"/>
              </a:rPr>
              <a:t>giúp các trường chủ động hơn trong quá trình thực hiện kế hoạch năm học</a:t>
            </a:r>
            <a:endParaRPr lang="en-US" sz="1400" dirty="0">
              <a:latin typeface="Arial"/>
            </a:endParaRPr>
          </a:p>
        </p:txBody>
      </p:sp>
      <p:sp>
        <p:nvSpPr>
          <p:cNvPr id="114" name="Rounded Rectangle 113"/>
          <p:cNvSpPr/>
          <p:nvPr/>
        </p:nvSpPr>
        <p:spPr bwMode="gray">
          <a:xfrm>
            <a:off x="7144943" y="3096476"/>
            <a:ext cx="1628941" cy="420472"/>
          </a:xfrm>
          <a:prstGeom prst="roundRect">
            <a:avLst>
              <a:gd name="adj" fmla="val 50000"/>
            </a:avLst>
          </a:prstGeom>
          <a:solidFill>
            <a:srgbClr val="A7C43C">
              <a:lumMod val="75000"/>
            </a:srgbClr>
          </a:solidFill>
          <a:ln w="31750" cap="flat" cmpd="sng" algn="ctr">
            <a:gradFill>
              <a:gsLst>
                <a:gs pos="0">
                  <a:srgbClr val="A7C43C">
                    <a:tint val="66000"/>
                    <a:satMod val="160000"/>
                  </a:srgbClr>
                </a:gs>
                <a:gs pos="50000">
                  <a:srgbClr val="A7C43C">
                    <a:tint val="44500"/>
                    <a:satMod val="160000"/>
                  </a:srgbClr>
                </a:gs>
                <a:gs pos="100000">
                  <a:srgbClr val="A7C43C">
                    <a:tint val="23500"/>
                    <a:satMod val="160000"/>
                  </a:srgbClr>
                </a:gs>
              </a:gsLst>
              <a:lin ang="5400000" scaled="0"/>
            </a:gra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>
                  <a:glow rad="63500">
                    <a:srgbClr val="A7C43C">
                      <a:lumMod val="50000"/>
                      <a:alpha val="40000"/>
                    </a:srgbClr>
                  </a:glow>
                </a:effectLst>
                <a:uLnTx/>
                <a:uFillTx/>
                <a:latin typeface="Arial"/>
                <a:ea typeface="+mn-ea"/>
                <a:cs typeface="+mn-cs"/>
              </a:rPr>
              <a:t>4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effectLst>
                <a:glow rad="63500">
                  <a:srgbClr val="A7C43C">
                    <a:lumMod val="50000"/>
                    <a:alpha val="4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 bwMode="black">
          <a:xfrm>
            <a:off x="6874809" y="1901023"/>
            <a:ext cx="216920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1400" smtClean="0">
                <a:latin typeface="Arial"/>
                <a:cs typeface="Arial" pitchFamily="34" charset="0"/>
              </a:rPr>
              <a:t>Ban lãnh đạo Nhà trường đã quan tâm đặc biệt</a:t>
            </a:r>
            <a:r>
              <a:rPr lang="en-US" sz="1400" smtClean="0">
                <a:latin typeface="Arial"/>
                <a:cs typeface="Arial" pitchFamily="34" charset="0"/>
              </a:rPr>
              <a:t>, </a:t>
            </a:r>
            <a:r>
              <a:rPr lang="vi-VN" sz="1400" smtClean="0">
                <a:latin typeface="Arial"/>
                <a:cs typeface="Arial" pitchFamily="34" charset="0"/>
              </a:rPr>
              <a:t>chỉ đạo và hướng dẫn kịp thời khi có các sự việc phát sinh</a:t>
            </a:r>
            <a:endParaRPr lang="en-US" sz="1400" dirty="0">
              <a:latin typeface="Arial"/>
            </a:endParaRPr>
          </a:p>
        </p:txBody>
      </p:sp>
      <p:sp>
        <p:nvSpPr>
          <p:cNvPr id="117" name="Rounded Rectangle 116"/>
          <p:cNvSpPr/>
          <p:nvPr/>
        </p:nvSpPr>
        <p:spPr bwMode="ltGray">
          <a:xfrm flipV="1">
            <a:off x="6969267" y="3919071"/>
            <a:ext cx="2074749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100000">
                <a:srgbClr val="E9A937">
                  <a:alpha val="40000"/>
                </a:srgbClr>
              </a:gs>
            </a:gsLst>
            <a:lin ang="5400000" scaled="1"/>
            <a:tileRect/>
          </a:gradFill>
          <a:ln w="28575" cap="flat" cmpd="sng" algn="ctr">
            <a:gradFill>
              <a:gsLst>
                <a:gs pos="0">
                  <a:srgbClr val="E9A937">
                    <a:alpha val="0"/>
                  </a:srgbClr>
                </a:gs>
                <a:gs pos="50000">
                  <a:srgbClr val="E9A937">
                    <a:lumMod val="60000"/>
                    <a:lumOff val="40000"/>
                    <a:alpha val="40000"/>
                  </a:srgbClr>
                </a:gs>
                <a:gs pos="100000">
                  <a:srgbClr val="E9A937"/>
                </a:gs>
              </a:gsLst>
              <a:lin ang="5400000" scaled="0"/>
            </a:gra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8" name="Rectangle 117"/>
          <p:cNvSpPr/>
          <p:nvPr/>
        </p:nvSpPr>
        <p:spPr bwMode="black">
          <a:xfrm>
            <a:off x="6905792" y="4367872"/>
            <a:ext cx="21500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smtClean="0">
                <a:latin typeface="Arial"/>
                <a:cs typeface="Arial" pitchFamily="34" charset="0"/>
              </a:rPr>
              <a:t>Hội đồng xét tuyển viên chức làm việc công khai minh bạch, tận tâm, nghiêm túc thực hiện trình tự thủ tục tuyển dụng viên chức </a:t>
            </a:r>
            <a:endParaRPr lang="en-US" sz="1400" dirty="0">
              <a:latin typeface="Arial"/>
            </a:endParaRPr>
          </a:p>
        </p:txBody>
      </p:sp>
      <p:sp>
        <p:nvSpPr>
          <p:cNvPr id="119" name="Rounded Rectangle 118"/>
          <p:cNvSpPr/>
          <p:nvPr/>
        </p:nvSpPr>
        <p:spPr bwMode="ltGray">
          <a:xfrm flipV="1">
            <a:off x="4746642" y="3919071"/>
            <a:ext cx="2074749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100000">
                <a:srgbClr val="E9A937">
                  <a:alpha val="40000"/>
                </a:srgbClr>
              </a:gs>
            </a:gsLst>
            <a:lin ang="5400000" scaled="1"/>
            <a:tileRect/>
          </a:gradFill>
          <a:ln w="28575" cap="flat" cmpd="sng" algn="ctr">
            <a:gradFill>
              <a:gsLst>
                <a:gs pos="0">
                  <a:srgbClr val="E9A937">
                    <a:alpha val="0"/>
                  </a:srgbClr>
                </a:gs>
                <a:gs pos="50000">
                  <a:srgbClr val="E9A937">
                    <a:lumMod val="60000"/>
                    <a:lumOff val="40000"/>
                    <a:alpha val="40000"/>
                  </a:srgbClr>
                </a:gs>
                <a:gs pos="100000">
                  <a:srgbClr val="E9A937"/>
                </a:gs>
              </a:gsLst>
              <a:lin ang="5400000" scaled="0"/>
            </a:gra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0" name="Rectangle 119"/>
          <p:cNvSpPr/>
          <p:nvPr/>
        </p:nvSpPr>
        <p:spPr bwMode="black">
          <a:xfrm>
            <a:off x="4683167" y="4367872"/>
            <a:ext cx="21500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smtClean="0">
                <a:latin typeface="Arial"/>
                <a:cs typeface="Arial" pitchFamily="34" charset="0"/>
              </a:rPr>
              <a:t>Nguồn dự tuyển đa dạng có thể từ giáo viên thỉnh giảng hoặc các chuyên gia, cán bộ kỹ thuật từ các doanh nghiệp có sinh viên thực tập</a:t>
            </a:r>
            <a:endParaRPr lang="en-US" sz="1400" dirty="0">
              <a:latin typeface="Arial"/>
            </a:endParaRPr>
          </a:p>
        </p:txBody>
      </p:sp>
      <p:sp>
        <p:nvSpPr>
          <p:cNvPr id="121" name="Rounded Rectangle 120"/>
          <p:cNvSpPr/>
          <p:nvPr/>
        </p:nvSpPr>
        <p:spPr bwMode="ltGray">
          <a:xfrm flipV="1">
            <a:off x="2531525" y="3919071"/>
            <a:ext cx="2074749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100000">
                <a:srgbClr val="E9A937">
                  <a:alpha val="40000"/>
                </a:srgbClr>
              </a:gs>
            </a:gsLst>
            <a:lin ang="5400000" scaled="1"/>
            <a:tileRect/>
          </a:gradFill>
          <a:ln w="28575" cap="flat" cmpd="sng" algn="ctr">
            <a:gradFill>
              <a:gsLst>
                <a:gs pos="0">
                  <a:srgbClr val="E9A937">
                    <a:alpha val="0"/>
                  </a:srgbClr>
                </a:gs>
                <a:gs pos="50000">
                  <a:srgbClr val="E9A937">
                    <a:lumMod val="60000"/>
                    <a:lumOff val="40000"/>
                    <a:alpha val="40000"/>
                  </a:srgbClr>
                </a:gs>
                <a:gs pos="100000">
                  <a:srgbClr val="E9A937"/>
                </a:gs>
              </a:gsLst>
              <a:lin ang="5400000" scaled="0"/>
            </a:gra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2" name="Rectangle 121"/>
          <p:cNvSpPr/>
          <p:nvPr/>
        </p:nvSpPr>
        <p:spPr bwMode="black">
          <a:xfrm>
            <a:off x="2468050" y="4367872"/>
            <a:ext cx="21500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1400" smtClean="0">
                <a:latin typeface="Arial"/>
                <a:cs typeface="Arial" pitchFamily="34" charset="0"/>
              </a:rPr>
              <a:t>Ứng viên tiếp cận dễ dàng với hồ sơ tuyển dụng và tài liệu liên quan</a:t>
            </a:r>
            <a:r>
              <a:rPr lang="en-US" sz="1400" smtClean="0">
                <a:latin typeface="Arial"/>
                <a:cs typeface="Arial" pitchFamily="34" charset="0"/>
              </a:rPr>
              <a:t>  thông qua </a:t>
            </a:r>
            <a:r>
              <a:rPr lang="vi-VN" sz="1400" smtClean="0">
                <a:latin typeface="Arial"/>
                <a:cs typeface="Arial" pitchFamily="34" charset="0"/>
              </a:rPr>
              <a:t>hệ thống quản lý chất lượng ISO 9001:2015</a:t>
            </a:r>
            <a:r>
              <a:rPr lang="en-US" sz="1400" smtClean="0">
                <a:latin typeface="Arial"/>
                <a:cs typeface="Arial" pitchFamily="34" charset="0"/>
              </a:rPr>
              <a:t>  </a:t>
            </a:r>
            <a:endParaRPr lang="en-US" sz="1400" dirty="0">
              <a:latin typeface="Arial"/>
            </a:endParaRPr>
          </a:p>
        </p:txBody>
      </p:sp>
      <p:sp>
        <p:nvSpPr>
          <p:cNvPr id="106" name="Rounded Rectangle 105"/>
          <p:cNvSpPr/>
          <p:nvPr/>
        </p:nvSpPr>
        <p:spPr bwMode="gray">
          <a:xfrm>
            <a:off x="2878550" y="3685527"/>
            <a:ext cx="1614550" cy="420472"/>
          </a:xfrm>
          <a:prstGeom prst="roundRect">
            <a:avLst>
              <a:gd name="adj" fmla="val 50000"/>
            </a:avLst>
          </a:prstGeom>
          <a:solidFill>
            <a:srgbClr val="E9A937">
              <a:lumMod val="75000"/>
            </a:srgbClr>
          </a:solidFill>
          <a:ln w="31750" cap="flat" cmpd="sng" algn="ctr">
            <a:gradFill>
              <a:gsLst>
                <a:gs pos="0">
                  <a:srgbClr val="E9A937">
                    <a:lumMod val="60000"/>
                    <a:lumOff val="40000"/>
                  </a:srgbClr>
                </a:gs>
                <a:gs pos="50000">
                  <a:srgbClr val="E9A937">
                    <a:lumMod val="40000"/>
                    <a:lumOff val="60000"/>
                  </a:srgbClr>
                </a:gs>
                <a:gs pos="100000">
                  <a:srgbClr val="E9A937">
                    <a:lumMod val="20000"/>
                    <a:lumOff val="80000"/>
                  </a:srgbClr>
                </a:gs>
              </a:gsLst>
              <a:lin ang="5400000" scaled="0"/>
            </a:gra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>
                  <a:glow rad="63500">
                    <a:srgbClr val="E9A937">
                      <a:lumMod val="50000"/>
                      <a:alpha val="40000"/>
                    </a:srgbClr>
                  </a:glow>
                </a:effectLst>
                <a:uLnTx/>
                <a:uFillTx/>
                <a:latin typeface="Arial"/>
                <a:ea typeface="+mn-ea"/>
                <a:cs typeface="+mn-cs"/>
              </a:rPr>
              <a:t>7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effectLst>
                <a:glow rad="63500">
                  <a:srgbClr val="E9A937">
                    <a:lumMod val="50000"/>
                    <a:alpha val="4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7" name="Rounded Rectangle 106"/>
          <p:cNvSpPr/>
          <p:nvPr/>
        </p:nvSpPr>
        <p:spPr bwMode="gray">
          <a:xfrm>
            <a:off x="5109510" y="3685527"/>
            <a:ext cx="1614550" cy="420472"/>
          </a:xfrm>
          <a:prstGeom prst="roundRect">
            <a:avLst>
              <a:gd name="adj" fmla="val 50000"/>
            </a:avLst>
          </a:prstGeom>
          <a:solidFill>
            <a:srgbClr val="E9A937">
              <a:lumMod val="75000"/>
            </a:srgbClr>
          </a:solidFill>
          <a:ln w="31750" cap="flat" cmpd="sng" algn="ctr">
            <a:gradFill>
              <a:gsLst>
                <a:gs pos="0">
                  <a:srgbClr val="E9A937">
                    <a:lumMod val="60000"/>
                    <a:lumOff val="40000"/>
                  </a:srgbClr>
                </a:gs>
                <a:gs pos="50000">
                  <a:srgbClr val="E9A937">
                    <a:lumMod val="40000"/>
                    <a:lumOff val="60000"/>
                  </a:srgbClr>
                </a:gs>
                <a:gs pos="100000">
                  <a:srgbClr val="E9A937">
                    <a:lumMod val="20000"/>
                    <a:lumOff val="80000"/>
                  </a:srgbClr>
                </a:gs>
              </a:gsLst>
              <a:lin ang="5400000" scaled="0"/>
            </a:gra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>
                  <a:glow rad="63500">
                    <a:srgbClr val="E9A937">
                      <a:lumMod val="50000"/>
                      <a:alpha val="40000"/>
                    </a:srgbClr>
                  </a:glow>
                </a:effectLst>
                <a:uLnTx/>
                <a:uFillTx/>
                <a:latin typeface="Arial"/>
                <a:ea typeface="+mn-ea"/>
                <a:cs typeface="+mn-cs"/>
              </a:rPr>
              <a:t>6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effectLst>
                <a:glow rad="63500">
                  <a:srgbClr val="E9A937">
                    <a:lumMod val="50000"/>
                    <a:alpha val="4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6" name="Rounded Rectangle 115"/>
          <p:cNvSpPr/>
          <p:nvPr/>
        </p:nvSpPr>
        <p:spPr bwMode="gray">
          <a:xfrm>
            <a:off x="7159334" y="3685527"/>
            <a:ext cx="1614550" cy="420472"/>
          </a:xfrm>
          <a:prstGeom prst="roundRect">
            <a:avLst>
              <a:gd name="adj" fmla="val 50000"/>
            </a:avLst>
          </a:prstGeom>
          <a:solidFill>
            <a:srgbClr val="E9A937">
              <a:lumMod val="75000"/>
            </a:srgbClr>
          </a:solidFill>
          <a:ln w="31750" cap="flat" cmpd="sng" algn="ctr">
            <a:gradFill>
              <a:gsLst>
                <a:gs pos="0">
                  <a:srgbClr val="E9A937">
                    <a:lumMod val="60000"/>
                    <a:lumOff val="40000"/>
                  </a:srgbClr>
                </a:gs>
                <a:gs pos="50000">
                  <a:srgbClr val="E9A937">
                    <a:lumMod val="40000"/>
                    <a:lumOff val="60000"/>
                  </a:srgbClr>
                </a:gs>
                <a:gs pos="100000">
                  <a:srgbClr val="E9A937">
                    <a:lumMod val="20000"/>
                    <a:lumOff val="80000"/>
                  </a:srgbClr>
                </a:gs>
              </a:gsLst>
              <a:lin ang="5400000" scaled="0"/>
            </a:gra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>
                  <a:glow rad="63500">
                    <a:srgbClr val="E9A937">
                      <a:lumMod val="50000"/>
                      <a:alpha val="40000"/>
                    </a:srgbClr>
                  </a:glow>
                </a:effectLst>
                <a:uLnTx/>
                <a:uFillTx/>
                <a:latin typeface="Arial"/>
                <a:ea typeface="+mn-ea"/>
                <a:cs typeface="+mn-cs"/>
              </a:rPr>
              <a:t>5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effectLst>
                <a:glow rad="63500">
                  <a:srgbClr val="E9A937">
                    <a:lumMod val="50000"/>
                    <a:alpha val="4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330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  <p:bldP spid="105" grpId="0" animBg="1"/>
      <p:bldP spid="108" grpId="0"/>
      <p:bldP spid="109" grpId="0"/>
      <p:bldP spid="110" grpId="0"/>
      <p:bldP spid="111" grpId="0"/>
      <p:bldP spid="114" grpId="0" animBg="1"/>
      <p:bldP spid="115" grpId="0"/>
      <p:bldP spid="118" grpId="0"/>
      <p:bldP spid="120" grpId="0"/>
      <p:bldP spid="122" grpId="0"/>
      <p:bldP spid="106" grpId="0" animBg="1"/>
      <p:bldP spid="107" grpId="0" animBg="1"/>
      <p:bldP spid="1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14326"/>
            <a:ext cx="8316684" cy="8382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smtClean="0">
                <a:solidFill>
                  <a:srgbClr val="00B050"/>
                </a:solidFill>
                <a:latin typeface="Arial (Body)"/>
                <a:cs typeface="Times New Roman" panose="02020603050405020304" pitchFamily="18" charset="0"/>
              </a:rPr>
              <a:t>KHÓ KHĂN TRONG TUYỂN DỤNG</a:t>
            </a:r>
            <a:endParaRPr lang="en-US" b="1" dirty="0">
              <a:solidFill>
                <a:srgbClr val="00B050"/>
              </a:solidFill>
              <a:latin typeface="Arial (Body)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 bwMode="gray">
          <a:xfrm>
            <a:off x="1125069" y="1118645"/>
            <a:ext cx="7056733" cy="1009951"/>
          </a:xfrm>
          <a:prstGeom prst="roundRect">
            <a:avLst/>
          </a:prstGeom>
          <a:gradFill flip="none" rotWithShape="1">
            <a:gsLst>
              <a:gs pos="0">
                <a:srgbClr val="E9A937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E9A937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E9A937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  <a:p>
            <a:pPr lvl="0" algn="ctr"/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E9A937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Tuyển dụng viên chức có chuyên môn cao nhiều Thạc sĩ, Tiến sĩ tốt nghiệp </a:t>
            </a:r>
            <a:r>
              <a:rPr kumimoji="0" lang="vi-VN" sz="1600" b="1" i="0" u="none" strike="noStrike" kern="0" cap="none" spc="0" normalizeH="0" baseline="0" noProof="0" smtClean="0">
                <a:ln>
                  <a:noFill/>
                </a:ln>
                <a:solidFill>
                  <a:srgbClr val="E9A937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không có nguyện vọng làm giảng viên do đã tìm được việc làm tại doanh nghiệp với mức lương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E9A937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 bwMode="gray">
          <a:xfrm>
            <a:off x="2502781" y="942938"/>
            <a:ext cx="4302868" cy="33014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9A937">
                  <a:shade val="51000"/>
                  <a:satMod val="130000"/>
                </a:srgbClr>
              </a:gs>
              <a:gs pos="80000">
                <a:srgbClr val="E9A937">
                  <a:shade val="93000"/>
                  <a:satMod val="130000"/>
                </a:srgbClr>
              </a:gs>
              <a:gs pos="100000">
                <a:srgbClr val="E9A937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01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 bwMode="gray">
          <a:xfrm>
            <a:off x="1125069" y="2451564"/>
            <a:ext cx="7056733" cy="1009951"/>
          </a:xfrm>
          <a:prstGeom prst="roundRect">
            <a:avLst/>
          </a:prstGeom>
          <a:gradFill flip="none" rotWithShape="1">
            <a:gsLst>
              <a:gs pos="0">
                <a:srgbClr val="FD7031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FD7031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FD7031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  <a:p>
            <a:pPr lvl="0" algn="ctr"/>
            <a:r>
              <a:rPr kumimoji="0" lang="vi-VN" sz="1600" b="1" i="0" u="none" strike="noStrike" kern="0" cap="none" spc="0" normalizeH="0" baseline="0" noProof="0" smtClean="0">
                <a:ln>
                  <a:noFill/>
                </a:ln>
                <a:solidFill>
                  <a:srgbClr val="FD7031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Sinh viên tốt nghiệp khá, giỏi đồng ý làm giảng viên với mục đích chờ cơ hội tìm học bổng để đi nước ngoài học tiếp chứ không có ý định gắn bó lâu dài với trường</a:t>
            </a: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FD7031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D7031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 bwMode="gray">
          <a:xfrm>
            <a:off x="2502781" y="2275857"/>
            <a:ext cx="4302868" cy="33014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D7031">
                  <a:shade val="51000"/>
                  <a:satMod val="130000"/>
                </a:srgbClr>
              </a:gs>
              <a:gs pos="80000">
                <a:srgbClr val="FD7031">
                  <a:shade val="93000"/>
                  <a:satMod val="130000"/>
                </a:srgbClr>
              </a:gs>
              <a:gs pos="100000">
                <a:srgbClr val="FD7031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02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 bwMode="gray">
          <a:xfrm>
            <a:off x="1145971" y="3786167"/>
            <a:ext cx="7056733" cy="1009951"/>
          </a:xfrm>
          <a:prstGeom prst="roundRect">
            <a:avLst/>
          </a:prstGeom>
          <a:gradFill flip="none" rotWithShape="1">
            <a:gsLst>
              <a:gs pos="0">
                <a:srgbClr val="60BDD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60BDDA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60BDDA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  <a:p>
            <a:pPr lvl="0" algn="ctr"/>
            <a:r>
              <a:rPr kumimoji="0" lang="vi-VN" sz="1600" b="1" i="0" u="none" strike="noStrike" kern="0" cap="none" spc="0" normalizeH="0" baseline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Khá nhiều giảng viên được trường tạo điều kiện đi học sau đại học nhưng sau khi nhận bằng, họ làm đơn xin thôi việ</a:t>
            </a: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 </a:t>
            </a:r>
            <a:r>
              <a:rPr kumimoji="0" lang="vi-VN" sz="1600" b="1" i="0" u="none" strike="noStrike" kern="0" cap="none" spc="0" normalizeH="0" baseline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để sang các trường dân lập giảng dạy hoặc ra làm cho doanh nghiệp</a:t>
            </a: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60BDDA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 bwMode="gray">
          <a:xfrm>
            <a:off x="2523682" y="3610460"/>
            <a:ext cx="4302868" cy="33014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0BDDA">
                  <a:shade val="51000"/>
                  <a:satMod val="130000"/>
                </a:srgbClr>
              </a:gs>
              <a:gs pos="80000">
                <a:srgbClr val="60BDDA">
                  <a:shade val="93000"/>
                  <a:satMod val="130000"/>
                </a:srgbClr>
              </a:gs>
              <a:gs pos="100000">
                <a:srgbClr val="60BDDA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03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gray">
          <a:xfrm>
            <a:off x="1145971" y="5119086"/>
            <a:ext cx="7056733" cy="1009951"/>
          </a:xfrm>
          <a:prstGeom prst="roundRect">
            <a:avLst/>
          </a:prstGeom>
          <a:gradFill flip="none" rotWithShape="1">
            <a:gsLst>
              <a:gs pos="0">
                <a:srgbClr val="60BDD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60BDDA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  <a:p>
            <a:pPr lvl="0" algn="ctr"/>
            <a:r>
              <a:rPr kumimoji="0" lang="vi-VN" sz="1600" b="1" i="0" u="none" strike="noStrike" kern="0" cap="none" spc="0" normalizeH="0" baseline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Sở Nội vụ và Sở Giáo dục &amp; Đào tạo tích cực chỉ đạo và hỗ trợ, công tác tuyển dụng giảng viên hàng năm vẫn còn khó khăn, </a:t>
            </a: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khó</a:t>
            </a:r>
            <a:r>
              <a:rPr kumimoji="0" lang="en-US" sz="1600" b="1" i="0" u="none" strike="noStrike" kern="0" cap="none" spc="0" normalizeH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 tuyển </a:t>
            </a:r>
            <a:r>
              <a:rPr kumimoji="0" lang="vi-VN" sz="1600" b="1" i="0" u="none" strike="noStrike" kern="0" cap="none" spc="0" normalizeH="0" baseline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được giảng viên đúng với yêu cầu về chuyên môn của trường</a:t>
            </a: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60BDDA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60BDDA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 bwMode="gray">
          <a:xfrm>
            <a:off x="2523682" y="4943379"/>
            <a:ext cx="4302868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04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8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14326"/>
            <a:ext cx="8316684" cy="8382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smtClean="0">
                <a:solidFill>
                  <a:srgbClr val="00B050"/>
                </a:solidFill>
                <a:latin typeface="Arial (Body)"/>
                <a:cs typeface="Times New Roman" panose="02020603050405020304" pitchFamily="18" charset="0"/>
              </a:rPr>
              <a:t>KINH NGHIỆM TRONG TUYỂN DỤNG</a:t>
            </a:r>
            <a:endParaRPr lang="en-US" b="1" dirty="0">
              <a:solidFill>
                <a:srgbClr val="00B050"/>
              </a:solidFill>
              <a:latin typeface="Arial (Body)"/>
              <a:cs typeface="Times New Roman" panose="020206030504050203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867400" y="2901951"/>
            <a:ext cx="330797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5000">
                <a:srgbClr val="6AA9D4"/>
              </a:gs>
              <a:gs pos="55000">
                <a:srgbClr val="6AA9D4">
                  <a:alpha val="70000"/>
                </a:srgbClr>
              </a:gs>
              <a:gs pos="96000">
                <a:srgbClr val="E9A937">
                  <a:alpha val="0"/>
                </a:srgb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lIns="182880" rIns="18288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Chất</a:t>
            </a:r>
            <a:r>
              <a:rPr kumimoji="0" lang="en-US" sz="1800" b="0" i="0" u="none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 lượng GV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glow rad="101600">
                  <a:srgbClr val="6AA9D4">
                    <a:lumMod val="50000"/>
                    <a:alpha val="60000"/>
                  </a:srgbClr>
                </a:glo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943600" y="3514810"/>
            <a:ext cx="330797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5000">
                <a:srgbClr val="6AA9D4"/>
              </a:gs>
              <a:gs pos="55000">
                <a:srgbClr val="6AA9D4">
                  <a:alpha val="70000"/>
                </a:srgbClr>
              </a:gs>
              <a:gs pos="96000">
                <a:srgbClr val="E9A937">
                  <a:alpha val="0"/>
                </a:srgb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lIns="182880" rIns="18288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Tiêu</a:t>
            </a:r>
            <a:r>
              <a:rPr kumimoji="0" lang="en-US" sz="1800" b="0" i="0" u="none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 chí đánh giá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glow rad="101600">
                  <a:srgbClr val="6AA9D4">
                    <a:lumMod val="50000"/>
                    <a:alpha val="60000"/>
                  </a:srgbClr>
                </a:glo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836024" y="4140444"/>
            <a:ext cx="330797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5000">
                <a:srgbClr val="6AA9D4"/>
              </a:gs>
              <a:gs pos="55000">
                <a:srgbClr val="6AA9D4">
                  <a:alpha val="70000"/>
                </a:srgbClr>
              </a:gs>
              <a:gs pos="96000">
                <a:srgbClr val="E9A937">
                  <a:alpha val="0"/>
                </a:srgb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lIns="182880" rIns="18288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Hậu</a:t>
            </a:r>
            <a:r>
              <a:rPr kumimoji="0" lang="en-US" sz="1800" b="0" i="0" u="none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 tuyển dụng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glow rad="101600">
                  <a:srgbClr val="6AA9D4">
                    <a:lumMod val="50000"/>
                    <a:alpha val="60000"/>
                  </a:srgbClr>
                </a:glo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0" y="2892426"/>
            <a:ext cx="3248025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5000">
                <a:srgbClr val="E9A937"/>
              </a:gs>
              <a:gs pos="67000">
                <a:srgbClr val="E9A937">
                  <a:alpha val="55000"/>
                </a:srgbClr>
              </a:gs>
              <a:gs pos="96000">
                <a:srgbClr val="E9A937">
                  <a:alpha val="0"/>
                </a:srgb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lIns="182880" rIns="18288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Xây</a:t>
            </a:r>
            <a:r>
              <a:rPr kumimoji="0" lang="en-US" sz="1600" b="0" i="0" u="none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 dựng KH và phân công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glow rad="101600">
                  <a:srgbClr val="E9A937">
                    <a:lumMod val="50000"/>
                    <a:alpha val="60000"/>
                  </a:srgbClr>
                </a:glo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-116205" y="3359151"/>
            <a:ext cx="3268980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5000">
                <a:srgbClr val="E9A937"/>
              </a:gs>
              <a:gs pos="67000">
                <a:srgbClr val="E9A937">
                  <a:alpha val="55000"/>
                </a:srgbClr>
              </a:gs>
              <a:gs pos="96000">
                <a:srgbClr val="E9A937">
                  <a:alpha val="0"/>
                </a:srgb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lIns="182880" rIns="18288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Niêm</a:t>
            </a:r>
            <a:r>
              <a:rPr kumimoji="0" lang="en-US" sz="1800" b="0" i="0" u="none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 yết và TB công khai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glow rad="101600">
                  <a:srgbClr val="E9A937">
                    <a:lumMod val="50000"/>
                    <a:alpha val="60000"/>
                  </a:srgbClr>
                </a:glo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-138114" y="3816351"/>
            <a:ext cx="3300413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5000">
                <a:srgbClr val="E9A937"/>
              </a:gs>
              <a:gs pos="67000">
                <a:srgbClr val="E9A937">
                  <a:alpha val="55000"/>
                </a:srgbClr>
              </a:gs>
              <a:gs pos="96000">
                <a:srgbClr val="E9A937">
                  <a:alpha val="0"/>
                </a:srgb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lIns="182880" rIns="18288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Kiểm</a:t>
            </a:r>
            <a:r>
              <a:rPr kumimoji="0" lang="en-US" sz="1800" b="0" i="0" u="none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 tra s</a:t>
            </a:r>
            <a:r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át</a:t>
            </a:r>
            <a:r>
              <a:rPr kumimoji="0" lang="en-US" sz="1800" b="0" i="0" u="none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 hạch trực tiếp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glow rad="101600">
                  <a:srgbClr val="E9A937">
                    <a:lumMod val="50000"/>
                    <a:alpha val="60000"/>
                  </a:srgbClr>
                </a:glo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6670" y="4283076"/>
            <a:ext cx="3268980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5000">
                <a:srgbClr val="E9A937"/>
              </a:gs>
              <a:gs pos="67000">
                <a:srgbClr val="E9A937">
                  <a:alpha val="55000"/>
                </a:srgbClr>
              </a:gs>
              <a:gs pos="96000">
                <a:srgbClr val="E9A937">
                  <a:alpha val="0"/>
                </a:srgb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lIns="182880" rIns="18288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kern="0" smtClean="0">
                <a:solidFill>
                  <a:srgbClr val="FFFFFF"/>
                </a:solidFill>
                <a:effectLst>
                  <a:glow rad="101600">
                    <a:srgbClr val="E9A937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Điểm dánh giá chính xác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glow rad="101600">
                  <a:srgbClr val="E9A937">
                    <a:lumMod val="50000"/>
                    <a:alpha val="60000"/>
                  </a:srgbClr>
                </a:glow>
              </a:effectLst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30" name="TG_Oval 19"/>
          <p:cNvSpPr/>
          <p:nvPr/>
        </p:nvSpPr>
        <p:spPr>
          <a:xfrm>
            <a:off x="3181350" y="2345934"/>
            <a:ext cx="2756294" cy="2756292"/>
          </a:xfrm>
          <a:prstGeom prst="donut">
            <a:avLst>
              <a:gd name="adj" fmla="val 8811"/>
            </a:avLst>
          </a:prstGeom>
          <a:gradFill>
            <a:gsLst>
              <a:gs pos="0">
                <a:srgbClr val="FFFFFF">
                  <a:alpha val="50000"/>
                </a:srgbClr>
              </a:gs>
              <a:gs pos="25000">
                <a:srgbClr val="FFFFFF">
                  <a:lumMod val="65000"/>
                  <a:alpha val="50000"/>
                </a:srgbClr>
              </a:gs>
              <a:gs pos="50000">
                <a:srgbClr val="FFFFFF">
                  <a:lumMod val="50000"/>
                  <a:alpha val="50000"/>
                </a:srgbClr>
              </a:gs>
              <a:gs pos="75000">
                <a:srgbClr val="FFFFFF">
                  <a:lumMod val="65000"/>
                  <a:alpha val="50000"/>
                </a:srgbClr>
              </a:gs>
              <a:gs pos="100000">
                <a:srgbClr val="FFFFFF">
                  <a:alpha val="50000"/>
                </a:srgbClr>
              </a:gs>
            </a:gsLst>
            <a:lin ang="5400000" scaled="0"/>
          </a:gradFill>
          <a:ln w="28575" cap="flat" cmpd="sng" algn="ctr">
            <a:solidFill>
              <a:srgbClr val="FFFFFF">
                <a:alpha val="30000"/>
              </a:srgbClr>
            </a:solidFill>
            <a:prstDash val="solid"/>
          </a:ln>
          <a:effectLst>
            <a:outerShdw blurRad="63500" sx="102000" sy="102000" algn="ctr" rotWithShape="0">
              <a:srgbClr val="FFFFFF">
                <a:alpha val="4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glow" dir="t">
              <a:rot lat="0" lon="0" rev="17400000"/>
            </a:lightRig>
          </a:scene3d>
          <a:sp3d prstMaterial="clear">
            <a:bevelT w="558800" h="254000"/>
            <a:contourClr>
              <a:srgbClr val="FFFFFF"/>
            </a:contourClr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3584015" y="2739842"/>
            <a:ext cx="1951737" cy="1989270"/>
          </a:xfrm>
          <a:prstGeom prst="ellipse">
            <a:avLst/>
          </a:prstGeom>
          <a:gradFill flip="none" rotWithShape="1">
            <a:gsLst>
              <a:gs pos="12000">
                <a:srgbClr val="FD7031">
                  <a:lumMod val="40000"/>
                  <a:lumOff val="60000"/>
                </a:srgbClr>
              </a:gs>
              <a:gs pos="25000">
                <a:srgbClr val="FD7031"/>
              </a:gs>
              <a:gs pos="51000">
                <a:srgbClr val="FD7031">
                  <a:lumMod val="75000"/>
                </a:srgbClr>
              </a:gs>
              <a:gs pos="82000">
                <a:srgbClr val="FD7031">
                  <a:lumMod val="60000"/>
                  <a:lumOff val="40000"/>
                </a:srgbClr>
              </a:gs>
              <a:gs pos="100000">
                <a:srgbClr val="FD7031">
                  <a:lumMod val="20000"/>
                  <a:lumOff val="80000"/>
                </a:srgbClr>
              </a:gs>
            </a:gsLst>
            <a:lin ang="5400000" scaled="1"/>
            <a:tileRect/>
          </a:gradFill>
          <a:ln>
            <a:solidFill>
              <a:srgbClr val="FD7031">
                <a:lumMod val="75000"/>
              </a:srgbClr>
            </a:solidFill>
          </a:ln>
          <a:effectLst/>
          <a:scene3d>
            <a:camera prst="orthographicFront">
              <a:rot lat="0" lon="0" rev="0"/>
            </a:camera>
            <a:lightRig rig="brightRoom" dir="l">
              <a:rot lat="0" lon="0" rev="18000000"/>
            </a:lightRig>
          </a:scene3d>
          <a:sp3d prstMaterial="softEdge">
            <a:bevelT w="127000" h="101600"/>
            <a:contourClr>
              <a:srgbClr val="FFFFFF"/>
            </a:contourClr>
          </a:sp3d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Tuyển</a:t>
            </a:r>
            <a:r>
              <a:rPr kumimoji="0" lang="en-US" sz="2400" b="1" i="0" u="none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dụnng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579745" y="3031491"/>
            <a:ext cx="137160" cy="137160"/>
          </a:xfrm>
          <a:prstGeom prst="ellipse">
            <a:avLst/>
          </a:prstGeom>
          <a:gradFill rotWithShape="1">
            <a:gsLst>
              <a:gs pos="0">
                <a:srgbClr val="6AA9D4">
                  <a:shade val="51000"/>
                  <a:satMod val="130000"/>
                </a:srgbClr>
              </a:gs>
              <a:gs pos="80000">
                <a:srgbClr val="6AA9D4">
                  <a:shade val="93000"/>
                  <a:satMod val="130000"/>
                </a:srgbClr>
              </a:gs>
              <a:gs pos="100000">
                <a:srgbClr val="6AA9D4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5734050" y="3623638"/>
            <a:ext cx="137160" cy="137160"/>
          </a:xfrm>
          <a:prstGeom prst="ellipse">
            <a:avLst/>
          </a:prstGeom>
          <a:gradFill rotWithShape="1">
            <a:gsLst>
              <a:gs pos="0">
                <a:srgbClr val="6AA9D4">
                  <a:shade val="51000"/>
                  <a:satMod val="130000"/>
                </a:srgbClr>
              </a:gs>
              <a:gs pos="80000">
                <a:srgbClr val="6AA9D4">
                  <a:shade val="93000"/>
                  <a:satMod val="130000"/>
                </a:srgbClr>
              </a:gs>
              <a:gs pos="100000">
                <a:srgbClr val="6AA9D4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607424" y="4241969"/>
            <a:ext cx="137160" cy="137160"/>
          </a:xfrm>
          <a:prstGeom prst="ellipse">
            <a:avLst/>
          </a:prstGeom>
          <a:gradFill rotWithShape="1">
            <a:gsLst>
              <a:gs pos="0">
                <a:srgbClr val="6AA9D4">
                  <a:shade val="51000"/>
                  <a:satMod val="130000"/>
                </a:srgbClr>
              </a:gs>
              <a:gs pos="80000">
                <a:srgbClr val="6AA9D4">
                  <a:shade val="93000"/>
                  <a:satMod val="130000"/>
                </a:srgbClr>
              </a:gs>
              <a:gs pos="100000">
                <a:srgbClr val="6AA9D4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3381375" y="3025776"/>
            <a:ext cx="137160" cy="137160"/>
          </a:xfrm>
          <a:prstGeom prst="ellipse">
            <a:avLst/>
          </a:prstGeom>
          <a:gradFill rotWithShape="1">
            <a:gsLst>
              <a:gs pos="0">
                <a:srgbClr val="E9A937">
                  <a:shade val="51000"/>
                  <a:satMod val="130000"/>
                </a:srgbClr>
              </a:gs>
              <a:gs pos="80000">
                <a:srgbClr val="E9A937">
                  <a:shade val="93000"/>
                  <a:satMod val="130000"/>
                </a:srgbClr>
              </a:gs>
              <a:gs pos="100000">
                <a:srgbClr val="E9A937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3467100" y="4384284"/>
            <a:ext cx="137160" cy="137160"/>
          </a:xfrm>
          <a:prstGeom prst="ellipse">
            <a:avLst/>
          </a:prstGeom>
          <a:gradFill rotWithShape="1">
            <a:gsLst>
              <a:gs pos="0">
                <a:srgbClr val="E9A937">
                  <a:shade val="51000"/>
                  <a:satMod val="130000"/>
                </a:srgbClr>
              </a:gs>
              <a:gs pos="80000">
                <a:srgbClr val="E9A937">
                  <a:shade val="93000"/>
                  <a:satMod val="130000"/>
                </a:srgbClr>
              </a:gs>
              <a:gs pos="100000">
                <a:srgbClr val="E9A937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3267075" y="3927084"/>
            <a:ext cx="137160" cy="137160"/>
          </a:xfrm>
          <a:prstGeom prst="ellipse">
            <a:avLst/>
          </a:prstGeom>
          <a:gradFill rotWithShape="1">
            <a:gsLst>
              <a:gs pos="0">
                <a:srgbClr val="E9A937">
                  <a:shade val="51000"/>
                  <a:satMod val="130000"/>
                </a:srgbClr>
              </a:gs>
              <a:gs pos="80000">
                <a:srgbClr val="E9A937">
                  <a:shade val="93000"/>
                  <a:satMod val="130000"/>
                </a:srgbClr>
              </a:gs>
              <a:gs pos="100000">
                <a:srgbClr val="E9A937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38500" y="3477504"/>
            <a:ext cx="137160" cy="137160"/>
          </a:xfrm>
          <a:prstGeom prst="ellipse">
            <a:avLst/>
          </a:prstGeom>
          <a:gradFill rotWithShape="1">
            <a:gsLst>
              <a:gs pos="0">
                <a:srgbClr val="E9A937">
                  <a:shade val="51000"/>
                  <a:satMod val="130000"/>
                </a:srgbClr>
              </a:gs>
              <a:gs pos="80000">
                <a:srgbClr val="E9A937">
                  <a:shade val="93000"/>
                  <a:satMod val="130000"/>
                </a:srgbClr>
              </a:gs>
              <a:gs pos="100000">
                <a:srgbClr val="E9A937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70988" y="1870953"/>
            <a:ext cx="3985260" cy="3597160"/>
          </a:xfrm>
          <a:prstGeom prst="rect">
            <a:avLst/>
          </a:prstGeom>
        </p:spPr>
        <p:txBody>
          <a:bodyPr wrap="none" lIns="182880" rIns="182880" anchor="ctr" anchorCtr="0">
            <a:prstTxWarp prst="textArchUp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3200" b="1" kern="10" smtClean="0">
                <a:ln/>
                <a:solidFill>
                  <a:srgbClr val="FD7031"/>
                </a:solidFill>
                <a:latin typeface="Arial"/>
              </a:rPr>
              <a:t>KINH NGHIỆM</a:t>
            </a:r>
            <a:endParaRPr lang="en-US" sz="3200" b="1" dirty="0">
              <a:ln/>
              <a:solidFill>
                <a:srgbClr val="FD7031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7433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95717" y="1250576"/>
            <a:ext cx="624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rial"/>
              </a:rPr>
              <a:t>This design used “Theme Color” which is changed according to the theme to be used.</a:t>
            </a:r>
          </a:p>
        </p:txBody>
      </p:sp>
      <p:sp>
        <p:nvSpPr>
          <p:cNvPr id="3" name="Rounded Rectangle 2"/>
          <p:cNvSpPr/>
          <p:nvPr/>
        </p:nvSpPr>
        <p:spPr bwMode="gray">
          <a:xfrm>
            <a:off x="897921" y="1680883"/>
            <a:ext cx="2450396" cy="3443584"/>
          </a:xfrm>
          <a:prstGeom prst="roundRect">
            <a:avLst/>
          </a:prstGeom>
          <a:gradFill rotWithShape="1">
            <a:gsLst>
              <a:gs pos="5000">
                <a:srgbClr val="A7C43C">
                  <a:lumMod val="20000"/>
                  <a:lumOff val="80000"/>
                </a:srgbClr>
              </a:gs>
              <a:gs pos="12000">
                <a:srgbClr val="A7C43C">
                  <a:lumMod val="60000"/>
                  <a:lumOff val="40000"/>
                </a:srgbClr>
              </a:gs>
              <a:gs pos="31000">
                <a:srgbClr val="A7C43C"/>
              </a:gs>
              <a:gs pos="68000">
                <a:srgbClr val="A7C43C">
                  <a:lumMod val="75000"/>
                </a:srgbClr>
              </a:gs>
              <a:gs pos="83000">
                <a:srgbClr val="A7C43C"/>
              </a:gs>
              <a:gs pos="100000">
                <a:srgbClr val="A7C43C">
                  <a:lumMod val="60000"/>
                  <a:lumOff val="40000"/>
                </a:srgbClr>
              </a:gs>
            </a:gsLst>
            <a:lin ang="5400000" scaled="0"/>
          </a:gradFill>
          <a:ln w="38100">
            <a:solidFill>
              <a:srgbClr val="A7C43C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ContrastingRightFacing" fov="3600000">
              <a:rot lat="577259" lon="19571133" rev="319057"/>
            </a:camera>
            <a:lightRig rig="glow" dir="t"/>
          </a:scene3d>
          <a:sp3d prstMaterial="matte">
            <a:bevelT/>
          </a:sp3d>
        </p:spPr>
        <p:txBody>
          <a:bodyPr rtlCol="0" anchor="ctr"/>
          <a:lstStyle/>
          <a:p>
            <a:pPr algn="ctr">
              <a:lnSpc>
                <a:spcPts val="2200"/>
              </a:lnSpc>
            </a:pPr>
            <a:r>
              <a:rPr lang="en-US" b="1" kern="0">
                <a:solidFill>
                  <a:srgbClr val="FFFFFF"/>
                </a:solidFill>
                <a:effectLst>
                  <a:glow rad="101600">
                    <a:srgbClr val="FD7031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Có thể bắt đầu từ bậc lương khởi điểm cao hơn hiện tại đối với người trúng tuyển làm giảng viên</a:t>
            </a:r>
            <a:endParaRPr lang="en-US" b="1" kern="0" dirty="0">
              <a:solidFill>
                <a:srgbClr val="FFFFFF"/>
              </a:solidFill>
              <a:effectLst>
                <a:glow rad="101600">
                  <a:srgbClr val="FD7031">
                    <a:lumMod val="50000"/>
                    <a:alpha val="60000"/>
                  </a:srgbClr>
                </a:glow>
              </a:effectLst>
              <a:latin typeface="Arial"/>
              <a:cs typeface="Arial" pitchFamily="34" charset="0"/>
            </a:endParaRPr>
          </a:p>
        </p:txBody>
      </p:sp>
      <p:sp>
        <p:nvSpPr>
          <p:cNvPr id="4" name="Rounded Rectangle 3"/>
          <p:cNvSpPr/>
          <p:nvPr/>
        </p:nvSpPr>
        <p:spPr bwMode="gray">
          <a:xfrm>
            <a:off x="3500717" y="1452283"/>
            <a:ext cx="2450396" cy="3443584"/>
          </a:xfrm>
          <a:prstGeom prst="roundRect">
            <a:avLst/>
          </a:prstGeom>
          <a:gradFill rotWithShape="1">
            <a:gsLst>
              <a:gs pos="5000">
                <a:srgbClr val="FD7031">
                  <a:lumMod val="20000"/>
                  <a:lumOff val="80000"/>
                </a:srgbClr>
              </a:gs>
              <a:gs pos="12000">
                <a:srgbClr val="FD7031">
                  <a:lumMod val="60000"/>
                  <a:lumOff val="40000"/>
                </a:srgbClr>
              </a:gs>
              <a:gs pos="25000">
                <a:srgbClr val="FD7031"/>
              </a:gs>
              <a:gs pos="68000">
                <a:srgbClr val="FD7031">
                  <a:lumMod val="75000"/>
                </a:srgbClr>
              </a:gs>
              <a:gs pos="83000">
                <a:srgbClr val="FD7031"/>
              </a:gs>
              <a:gs pos="100000">
                <a:srgbClr val="FD7031">
                  <a:lumMod val="60000"/>
                  <a:lumOff val="40000"/>
                </a:srgbClr>
              </a:gs>
            </a:gsLst>
            <a:lin ang="5400000" scaled="0"/>
          </a:gradFill>
          <a:ln w="38100">
            <a:solidFill>
              <a:srgbClr val="FD7031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/>
          </a:scene3d>
          <a:sp3d prstMaterial="matte">
            <a:bevelT/>
          </a:sp3d>
        </p:spPr>
        <p:txBody>
          <a:bodyPr rtlCol="0" anchor="ctr"/>
          <a:lstStyle/>
          <a:p>
            <a:pPr algn="ctr">
              <a:lnSpc>
                <a:spcPts val="2200"/>
              </a:lnSpc>
            </a:pPr>
            <a:r>
              <a:rPr lang="en-US" b="1" kern="0">
                <a:solidFill>
                  <a:srgbClr val="FFFFFF"/>
                </a:solidFill>
                <a:effectLst>
                  <a:glow rad="101600">
                    <a:srgbClr val="FD7031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T</a:t>
            </a:r>
            <a:r>
              <a:rPr lang="en-US" b="1" kern="0" smtClean="0">
                <a:solidFill>
                  <a:srgbClr val="FFFFFF"/>
                </a:solidFill>
                <a:effectLst>
                  <a:glow rad="101600">
                    <a:srgbClr val="FD7031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rả </a:t>
            </a:r>
            <a:r>
              <a:rPr lang="en-US" b="1" kern="0">
                <a:solidFill>
                  <a:srgbClr val="FFFFFF"/>
                </a:solidFill>
                <a:effectLst>
                  <a:glow rad="101600">
                    <a:srgbClr val="FD7031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lương theo năng lực và hiệu quả công việc</a:t>
            </a:r>
            <a:endParaRPr lang="en-US" b="1" kern="0" dirty="0">
              <a:solidFill>
                <a:srgbClr val="FFFFFF"/>
              </a:solidFill>
              <a:effectLst>
                <a:glow rad="101600">
                  <a:srgbClr val="FD7031">
                    <a:lumMod val="50000"/>
                    <a:alpha val="60000"/>
                  </a:srgbClr>
                </a:glow>
              </a:effectLst>
              <a:latin typeface="Arial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 bwMode="gray">
          <a:xfrm>
            <a:off x="6091517" y="1680883"/>
            <a:ext cx="2450396" cy="3443584"/>
          </a:xfrm>
          <a:prstGeom prst="roundRect">
            <a:avLst/>
          </a:prstGeom>
          <a:gradFill flip="none" rotWithShape="1">
            <a:gsLst>
              <a:gs pos="5000">
                <a:srgbClr val="99A0DF">
                  <a:lumMod val="20000"/>
                  <a:lumOff val="80000"/>
                </a:srgbClr>
              </a:gs>
              <a:gs pos="12000">
                <a:srgbClr val="99A0DF">
                  <a:lumMod val="60000"/>
                  <a:lumOff val="40000"/>
                </a:srgbClr>
              </a:gs>
              <a:gs pos="29000">
                <a:srgbClr val="99A0DF"/>
              </a:gs>
              <a:gs pos="68000">
                <a:srgbClr val="99A0DF">
                  <a:lumMod val="75000"/>
                </a:srgbClr>
              </a:gs>
              <a:gs pos="83000">
                <a:srgbClr val="99A0DF"/>
              </a:gs>
              <a:gs pos="100000">
                <a:srgbClr val="99A0DF">
                  <a:lumMod val="60000"/>
                  <a:lumOff val="40000"/>
                </a:srgbClr>
              </a:gs>
            </a:gsLst>
            <a:lin ang="5400000" scaled="1"/>
            <a:tileRect/>
          </a:gradFill>
          <a:ln w="38100">
            <a:solidFill>
              <a:srgbClr val="99A0DF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ContrastingLeftFacing" fov="3900000">
              <a:rot lat="547292" lon="1726324" rev="21231633"/>
            </a:camera>
            <a:lightRig rig="glow" dir="t">
              <a:rot lat="0" lon="0" rev="6600000"/>
            </a:lightRig>
          </a:scene3d>
          <a:sp3d prstMaterial="matte">
            <a:bevelT/>
          </a:sp3d>
        </p:spPr>
        <p:txBody>
          <a:bodyPr rtlCol="0" anchor="ctr"/>
          <a:lstStyle/>
          <a:p>
            <a:pPr lvl="0" algn="ctr">
              <a:lnSpc>
                <a:spcPts val="2200"/>
              </a:lnSpc>
            </a:pPr>
            <a:r>
              <a:rPr kumimoji="0" lang="vi-VN" sz="20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99A0DF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Có quy chế xếp bậc lương ưu tiên cho các chuyên gia đang hưởng mức lương cao tại doanh nghiệp muốn đăng ký tuyển dụng để tham gia giảng dạy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99A0DF">
                      <a:lumMod val="50000"/>
                      <a:alpha val="60000"/>
                    </a:srgbClr>
                  </a:glow>
                </a:effectLst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01600">
                  <a:srgbClr val="99A0DF">
                    <a:lumMod val="50000"/>
                    <a:alpha val="60000"/>
                  </a:srgbClr>
                </a:glo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214326"/>
            <a:ext cx="8316684" cy="8382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smtClean="0">
                <a:solidFill>
                  <a:srgbClr val="00B050"/>
                </a:solidFill>
                <a:latin typeface="Arial (Body)"/>
                <a:cs typeface="Times New Roman" panose="02020603050405020304" pitchFamily="18" charset="0"/>
              </a:rPr>
              <a:t>ĐỀ NGHỊ</a:t>
            </a:r>
            <a:endParaRPr lang="en-US" b="1" dirty="0">
              <a:solidFill>
                <a:srgbClr val="00B050"/>
              </a:solidFill>
              <a:latin typeface="Arial (Body)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03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5853562" y="1140343"/>
            <a:ext cx="17526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kern="0" dirty="0">
                <a:solidFill>
                  <a:srgbClr val="FFFFFF"/>
                </a:solidFill>
                <a:latin typeface="Arial"/>
              </a:rPr>
              <a:t>Description of the contents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438835" y="591671"/>
            <a:ext cx="6051177" cy="5486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graphicFrame>
        <p:nvGraphicFramePr>
          <p:cNvPr id="65" name="Chart 64"/>
          <p:cNvGraphicFramePr/>
          <p:nvPr>
            <p:extLst>
              <p:ext uri="{D42A27DB-BD31-4B8C-83A1-F6EECF244321}">
                <p14:modId xmlns:p14="http://schemas.microsoft.com/office/powerpoint/2010/main" val="3670185061"/>
              </p:ext>
            </p:extLst>
          </p:nvPr>
        </p:nvGraphicFramePr>
        <p:xfrm>
          <a:off x="187548" y="245477"/>
          <a:ext cx="8835429" cy="59805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794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5853562" y="1140343"/>
            <a:ext cx="17526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kern="0" dirty="0">
                <a:solidFill>
                  <a:srgbClr val="FFFFFF"/>
                </a:solidFill>
                <a:latin typeface="Arial"/>
              </a:rPr>
              <a:t>Description of the contents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438835" y="591671"/>
            <a:ext cx="6051177" cy="5486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72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07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79176" y="591671"/>
            <a:ext cx="6494930" cy="510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05" y="362515"/>
            <a:ext cx="2326341" cy="8064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6005" y="2551611"/>
            <a:ext cx="82666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TRÂN </a:t>
            </a:r>
            <a:r>
              <a:rPr lang="en-US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TRỌNG CẢM </a:t>
            </a:r>
            <a:r>
              <a:rPr lang="en-US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ƠN </a:t>
            </a:r>
            <a:endParaRPr lang="en-US" sz="40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QUÝ </a:t>
            </a:r>
            <a:r>
              <a:rPr lang="en-US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THẦY/CÔ ĐÃ CHÚ Ý LẮNG </a:t>
            </a:r>
            <a:r>
              <a:rPr lang="en-US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NGHE </a:t>
            </a:r>
            <a:endParaRPr lang="en-US" sz="4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884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119</TotalTime>
  <Words>702</Words>
  <Application>Microsoft Office PowerPoint</Application>
  <PresentationFormat>On-screen Show (4:3)</PresentationFormat>
  <Paragraphs>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Arial (Body)</vt:lpstr>
      <vt:lpstr>Calibri</vt:lpstr>
      <vt:lpstr>Calibri Light</vt:lpstr>
      <vt:lpstr>Times New Roman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quoc dinh tran</dc:creator>
  <cp:lastModifiedBy>Nguyen Thien</cp:lastModifiedBy>
  <cp:revision>27</cp:revision>
  <dcterms:created xsi:type="dcterms:W3CDTF">2019-04-10T07:32:46Z</dcterms:created>
  <dcterms:modified xsi:type="dcterms:W3CDTF">2019-04-10T11:36:03Z</dcterms:modified>
</cp:coreProperties>
</file>